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" charset="1" panose="020B0803030501040103"/>
      <p:regular r:id="rId32"/>
    </p:embeddedFont>
    <p:embeddedFont>
      <p:font typeface="Manjari Bold" charset="1" panose="02000503000000000000"/>
      <p:regular r:id="rId33"/>
    </p:embeddedFont>
    <p:embeddedFont>
      <p:font typeface="Open Sans" charset="1" panose="020B0606030504020204"/>
      <p:regular r:id="rId34"/>
    </p:embeddedFont>
    <p:embeddedFont>
      <p:font typeface="Canva Sans" charset="1" panose="020B0503030501040103"/>
      <p:regular r:id="rId35"/>
    </p:embeddedFont>
    <p:embeddedFont>
      <p:font typeface="Helios Bold" charset="1" panose="020B0704020202020204"/>
      <p:regular r:id="rId36"/>
    </p:embeddedFont>
    <p:embeddedFont>
      <p:font typeface="Canva Sans Bold Italics" charset="1" panose="020B0803030501040103"/>
      <p:regular r:id="rId37"/>
    </p:embeddedFont>
    <p:embeddedFont>
      <p:font typeface="Helios" charset="1" panose="020B0504020202020204"/>
      <p:regular r:id="rId38"/>
    </p:embeddedFont>
    <p:embeddedFont>
      <p:font typeface="Times New Roman Bold" charset="1" panose="02030802070405020303"/>
      <p:regular r:id="rId39"/>
    </p:embeddedFont>
    <p:embeddedFont>
      <p:font typeface="Heading Now 71-78 Bold" charset="1" panose="00000000000000000000"/>
      <p:regular r:id="rId40"/>
    </p:embeddedFont>
    <p:embeddedFont>
      <p:font typeface="Open Sans Bold" charset="1" panose="020B0806030504020204"/>
      <p:regular r:id="rId41"/>
    </p:embeddedFont>
    <p:embeddedFont>
      <p:font typeface="Source Sans Pro Bold" charset="1" panose="020B0703030403020204"/>
      <p:regular r:id="rId45"/>
    </p:embeddedFont>
    <p:embeddedFont>
      <p:font typeface="Manjari" charset="1" panose="02000503000000000000"/>
      <p:regular r:id="rId46"/>
    </p:embeddedFont>
    <p:embeddedFont>
      <p:font typeface="TT Hoves Bold" charset="1" panose="02000003020000060003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19.pn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6.jpeg" Type="http://schemas.openxmlformats.org/officeDocument/2006/relationships/image"/><Relationship Id="rId4" Target="../media/image19.png" Type="http://schemas.openxmlformats.org/officeDocument/2006/relationships/image"/><Relationship Id="rId5" Target="https://www.tuofa-cncmachining.com/fr/tuofa-blog/strength-vs-stiffness.html" TargetMode="External" Type="http://schemas.openxmlformats.org/officeDocument/2006/relationships/hyperlink"/><Relationship Id="rId6" Target="https://www.tuofa-cncmachining.com/fr/tuofa-blog/strength-vs-stiffness.html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jpeg" Type="http://schemas.openxmlformats.org/officeDocument/2006/relationships/image"/><Relationship Id="rId4" Target="https://www.youtube.com/watch?v=9l02cjYWKxY" TargetMode="External" Type="http://schemas.openxmlformats.org/officeDocument/2006/relationships/vide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lasscraft.com/about/" TargetMode="External" Type="http://schemas.openxmlformats.org/officeDocument/2006/relationships/hyperlink"/><Relationship Id="rId3" Target="https://www.jibble.io/fr/logiciel-de-gestion-des-absences-des-etudiants" TargetMode="External" Type="http://schemas.openxmlformats.org/officeDocument/2006/relationships/hyperlink"/><Relationship Id="rId4" Target="https://www.edukasoftware.com" TargetMode="External" Type="http://schemas.openxmlformats.org/officeDocument/2006/relationships/hyperlink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554" y="381611"/>
            <a:ext cx="2459814" cy="1294178"/>
          </a:xfrm>
          <a:custGeom>
            <a:avLst/>
            <a:gdLst/>
            <a:ahLst/>
            <a:cxnLst/>
            <a:rect r="r" b="b" t="t" l="l"/>
            <a:pathLst>
              <a:path h="1294178" w="2459814">
                <a:moveTo>
                  <a:pt x="0" y="0"/>
                </a:moveTo>
                <a:lnTo>
                  <a:pt x="2459813" y="0"/>
                </a:lnTo>
                <a:lnTo>
                  <a:pt x="2459813" y="1294178"/>
                </a:lnTo>
                <a:lnTo>
                  <a:pt x="0" y="129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7065" y="4892440"/>
            <a:ext cx="1039494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b="true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Système </a:t>
            </a:r>
            <a:r>
              <a:rPr lang="en-US" sz="3399" b="true">
                <a:solidFill>
                  <a:srgbClr val="48C3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AIoT </a:t>
            </a:r>
            <a:r>
              <a:rPr lang="en-US" sz="3399" b="true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gestion des absences des étudiants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87383" y="6716582"/>
            <a:ext cx="3094313" cy="1627628"/>
          </a:xfrm>
          <a:custGeom>
            <a:avLst/>
            <a:gdLst/>
            <a:ahLst/>
            <a:cxnLst/>
            <a:rect r="r" b="b" t="t" l="l"/>
            <a:pathLst>
              <a:path h="1627628" w="3094313">
                <a:moveTo>
                  <a:pt x="0" y="0"/>
                </a:moveTo>
                <a:lnTo>
                  <a:pt x="3094313" y="0"/>
                </a:lnTo>
                <a:lnTo>
                  <a:pt x="3094313" y="1627627"/>
                </a:lnTo>
                <a:lnTo>
                  <a:pt x="0" y="162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8" t="-51800" r="-1928" b="-4564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0640" y="8715285"/>
            <a:ext cx="626907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b="true" sz="2199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Réalisé par :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EZZAHI Sayf Eddine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2941" y="8591461"/>
            <a:ext cx="6269073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Encadré </a:t>
            </a:r>
            <a:r>
              <a:rPr lang="en-US" b="true" sz="2199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 :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Mr KHEDHIRI Imed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Mme REJEB Najla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28288" y="1099707"/>
            <a:ext cx="1148222" cy="795405"/>
          </a:xfrm>
          <a:custGeom>
            <a:avLst/>
            <a:gdLst/>
            <a:ahLst/>
            <a:cxnLst/>
            <a:rect r="r" b="b" t="t" l="l"/>
            <a:pathLst>
              <a:path h="795405" w="1148222">
                <a:moveTo>
                  <a:pt x="0" y="0"/>
                </a:moveTo>
                <a:lnTo>
                  <a:pt x="1148221" y="0"/>
                </a:lnTo>
                <a:lnTo>
                  <a:pt x="1148221" y="795405"/>
                </a:lnTo>
                <a:lnTo>
                  <a:pt x="0" y="79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62502" y="4310652"/>
            <a:ext cx="10492005" cy="0"/>
          </a:xfrm>
          <a:prstGeom prst="line">
            <a:avLst/>
          </a:prstGeom>
          <a:ln cap="flat" w="38100">
            <a:solidFill>
              <a:srgbClr val="D7D6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614888" y="2016504"/>
            <a:ext cx="317502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Projet de Fin d’ Études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79243" y="3021371"/>
            <a:ext cx="13232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C901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Mention </a:t>
            </a:r>
            <a:r>
              <a:rPr lang="en-US" b="true" sz="2199">
                <a:solidFill>
                  <a:srgbClr val="C901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48154" y="3538145"/>
            <a:ext cx="15298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C901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Spécialité</a:t>
            </a:r>
            <a:r>
              <a:rPr lang="en-US" b="true" sz="2199">
                <a:solidFill>
                  <a:srgbClr val="C901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5695" y="3021371"/>
            <a:ext cx="214183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Informatique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53320" y="3554189"/>
            <a:ext cx="741063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Systèmes et Logiciels Embarqués Ambiants et Mobiles 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362502" y="6445015"/>
            <a:ext cx="10492005" cy="0"/>
          </a:xfrm>
          <a:prstGeom prst="line">
            <a:avLst/>
          </a:prstGeom>
          <a:ln cap="flat" w="38100">
            <a:solidFill>
              <a:srgbClr val="D7D6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32341" y="-647016"/>
            <a:ext cx="13030822" cy="10721202"/>
            <a:chOff x="0" y="0"/>
            <a:chExt cx="6184570" cy="50883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-21527" t="0" r="-182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427251" y="10026561"/>
            <a:ext cx="355029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Année universitaire : 2023-2024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482832" y="2494019"/>
            <a:ext cx="13155139" cy="5699308"/>
          </a:xfrm>
          <a:custGeom>
            <a:avLst/>
            <a:gdLst/>
            <a:ahLst/>
            <a:cxnLst/>
            <a:rect r="r" b="b" t="t" l="l"/>
            <a:pathLst>
              <a:path h="5699308" w="13155139">
                <a:moveTo>
                  <a:pt x="0" y="0"/>
                </a:moveTo>
                <a:lnTo>
                  <a:pt x="13155139" y="0"/>
                </a:lnTo>
                <a:lnTo>
                  <a:pt x="13155139" y="5699308"/>
                </a:lnTo>
                <a:lnTo>
                  <a:pt x="0" y="569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7" r="-1270" b="-1538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829316" y="8762729"/>
            <a:ext cx="562253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234123" y="8319685"/>
            <a:ext cx="12860635" cy="1798088"/>
            <a:chOff x="0" y="0"/>
            <a:chExt cx="17147513" cy="23974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0185" cy="483505"/>
            </a:xfrm>
            <a:custGeom>
              <a:avLst/>
              <a:gdLst/>
              <a:ahLst/>
              <a:cxnLst/>
              <a:rect r="r" b="b" t="t" l="l"/>
              <a:pathLst>
                <a:path h="483505" w="370185">
                  <a:moveTo>
                    <a:pt x="0" y="0"/>
                  </a:moveTo>
                  <a:lnTo>
                    <a:pt x="370185" y="0"/>
                  </a:lnTo>
                  <a:lnTo>
                    <a:pt x="370185" y="483505"/>
                  </a:lnTo>
                  <a:lnTo>
                    <a:pt x="0" y="48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258" t="0" r="-8258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031391"/>
              <a:ext cx="370185" cy="483505"/>
            </a:xfrm>
            <a:custGeom>
              <a:avLst/>
              <a:gdLst/>
              <a:ahLst/>
              <a:cxnLst/>
              <a:rect r="r" b="b" t="t" l="l"/>
              <a:pathLst>
                <a:path h="483505" w="370185">
                  <a:moveTo>
                    <a:pt x="0" y="0"/>
                  </a:moveTo>
                  <a:lnTo>
                    <a:pt x="370185" y="0"/>
                  </a:lnTo>
                  <a:lnTo>
                    <a:pt x="370185" y="483505"/>
                  </a:lnTo>
                  <a:lnTo>
                    <a:pt x="0" y="48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258" t="0" r="-8258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875718"/>
              <a:ext cx="370185" cy="483505"/>
            </a:xfrm>
            <a:custGeom>
              <a:avLst/>
              <a:gdLst/>
              <a:ahLst/>
              <a:cxnLst/>
              <a:rect r="r" b="b" t="t" l="l"/>
              <a:pathLst>
                <a:path h="483505" w="370185">
                  <a:moveTo>
                    <a:pt x="0" y="0"/>
                  </a:moveTo>
                  <a:lnTo>
                    <a:pt x="370185" y="0"/>
                  </a:lnTo>
                  <a:lnTo>
                    <a:pt x="370185" y="483504"/>
                  </a:lnTo>
                  <a:lnTo>
                    <a:pt x="0" y="48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258" t="0" r="-8258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826916" y="6371"/>
              <a:ext cx="6089035" cy="557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5"/>
                </a:lnSpc>
                <a:spcBef>
                  <a:spcPct val="0"/>
                </a:spcBef>
              </a:pPr>
              <a:r>
                <a:rPr lang="en-US" b="true" sz="2561">
                  <a:solidFill>
                    <a:srgbClr val="2A2E3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Méthode classique et simple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26916" y="892735"/>
              <a:ext cx="16299091" cy="578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2"/>
                </a:lnSpc>
              </a:pPr>
              <a:r>
                <a:rPr lang="en-US" sz="259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Approche structurée et séquentielle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48422" y="1818568"/>
              <a:ext cx="16299091" cy="578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2"/>
                </a:lnSpc>
              </a:pPr>
              <a:r>
                <a:rPr lang="en-US" sz="259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Traçabilité claire et Idéal pour les projets critiques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363924" y="1656393"/>
            <a:ext cx="7100888" cy="73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  <a:spcBef>
                <a:spcPct val="0"/>
              </a:spcBef>
            </a:pPr>
            <a:r>
              <a:rPr lang="en-US" b="true" sz="3822">
                <a:solidFill>
                  <a:srgbClr val="79767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 méthode classique : Cycle en V  </a:t>
            </a:r>
          </a:p>
        </p:txBody>
      </p:sp>
      <p:grpSp>
        <p:nvGrpSpPr>
          <p:cNvPr name="Group 29" id="29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0" y="68908"/>
            <a:ext cx="7951079" cy="134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Méthodologie de Travail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115273" y="2654720"/>
          <a:ext cx="8045194" cy="6241359"/>
        </p:xfrm>
        <a:graphic>
          <a:graphicData uri="http://schemas.openxmlformats.org/drawingml/2006/table">
            <a:tbl>
              <a:tblPr/>
              <a:tblGrid>
                <a:gridCol w="1448790"/>
                <a:gridCol w="6596405"/>
              </a:tblGrid>
              <a:tr h="1337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89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5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Sécurité des données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7852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89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5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Convivialité de l'interface utilisateur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7852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89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5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Fiabilité et précision du système de détection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3329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89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5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Évolutivité et maintenabilité du système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4091636" y="9444942"/>
            <a:ext cx="5765006" cy="1028700"/>
            <a:chOff x="0" y="0"/>
            <a:chExt cx="7686674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1667232">
            <a:off x="10424853" y="2822191"/>
            <a:ext cx="954595" cy="954595"/>
          </a:xfrm>
          <a:custGeom>
            <a:avLst/>
            <a:gdLst/>
            <a:ahLst/>
            <a:cxnLst/>
            <a:rect r="r" b="b" t="t" l="l"/>
            <a:pathLst>
              <a:path h="954595" w="954595">
                <a:moveTo>
                  <a:pt x="0" y="0"/>
                </a:moveTo>
                <a:lnTo>
                  <a:pt x="954595" y="0"/>
                </a:lnTo>
                <a:lnTo>
                  <a:pt x="954595" y="954595"/>
                </a:lnTo>
                <a:lnTo>
                  <a:pt x="0" y="95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122761" y="5946838"/>
            <a:ext cx="1558778" cy="1558778"/>
          </a:xfrm>
          <a:custGeom>
            <a:avLst/>
            <a:gdLst/>
            <a:ahLst/>
            <a:cxnLst/>
            <a:rect r="r" b="b" t="t" l="l"/>
            <a:pathLst>
              <a:path h="1558778" w="1558778">
                <a:moveTo>
                  <a:pt x="0" y="0"/>
                </a:moveTo>
                <a:lnTo>
                  <a:pt x="1558778" y="0"/>
                </a:lnTo>
                <a:lnTo>
                  <a:pt x="1558778" y="1558778"/>
                </a:lnTo>
                <a:lnTo>
                  <a:pt x="0" y="155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32406" y="7728329"/>
            <a:ext cx="1167751" cy="1167751"/>
          </a:xfrm>
          <a:custGeom>
            <a:avLst/>
            <a:gdLst/>
            <a:ahLst/>
            <a:cxnLst/>
            <a:rect r="r" b="b" t="t" l="l"/>
            <a:pathLst>
              <a:path h="1167751" w="1167751">
                <a:moveTo>
                  <a:pt x="0" y="0"/>
                </a:moveTo>
                <a:lnTo>
                  <a:pt x="1167751" y="0"/>
                </a:lnTo>
                <a:lnTo>
                  <a:pt x="1167751" y="1167750"/>
                </a:lnTo>
                <a:lnTo>
                  <a:pt x="0" y="116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57382" y="4327348"/>
            <a:ext cx="1117800" cy="1117800"/>
          </a:xfrm>
          <a:custGeom>
            <a:avLst/>
            <a:gdLst/>
            <a:ahLst/>
            <a:cxnLst/>
            <a:rect r="r" b="b" t="t" l="l"/>
            <a:pathLst>
              <a:path h="1117800" w="1117800">
                <a:moveTo>
                  <a:pt x="0" y="0"/>
                </a:moveTo>
                <a:lnTo>
                  <a:pt x="1117800" y="0"/>
                </a:lnTo>
                <a:lnTo>
                  <a:pt x="1117800" y="1117800"/>
                </a:lnTo>
                <a:lnTo>
                  <a:pt x="0" y="1117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6814065" y="8762729"/>
            <a:ext cx="592756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graphicFrame>
        <p:nvGraphicFramePr>
          <p:cNvPr name="Table 35" id="35"/>
          <p:cNvGraphicFramePr>
            <a:graphicFrameLocks noGrp="true"/>
          </p:cNvGraphicFramePr>
          <p:nvPr/>
        </p:nvGraphicFramePr>
        <p:xfrm>
          <a:off x="190157" y="2217402"/>
          <a:ext cx="9621170" cy="7634379"/>
        </p:xfrm>
        <a:graphic>
          <a:graphicData uri="http://schemas.openxmlformats.org/drawingml/2006/table">
            <a:tbl>
              <a:tblPr/>
              <a:tblGrid>
                <a:gridCol w="1802218"/>
                <a:gridCol w="7818952"/>
              </a:tblGrid>
              <a:tr h="1800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7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Détection automatique de la présence des étudiants (Dispositifs IoT)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7845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7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Collecte et analyse en temps réel des données d'absence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3960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7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Gestion des cas spécifiques (justifiés, interventions manuelles)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326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7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Notifications automatiques des absences non justifiée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326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A7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61334" indent="-280667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Intégration avec le système d'information de l'établissement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grpSp>
        <p:nvGrpSpPr>
          <p:cNvPr name="Group 36" id="36"/>
          <p:cNvGrpSpPr/>
          <p:nvPr/>
        </p:nvGrpSpPr>
        <p:grpSpPr>
          <a:xfrm rot="-10800000">
            <a:off x="-8362541" y="-1458108"/>
            <a:ext cx="29528700" cy="3047193"/>
            <a:chOff x="0" y="0"/>
            <a:chExt cx="2375350" cy="24512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375350" cy="245123"/>
            </a:xfrm>
            <a:custGeom>
              <a:avLst/>
              <a:gdLst/>
              <a:ahLst/>
              <a:cxnLst/>
              <a:rect r="r" b="b" t="t" l="l"/>
              <a:pathLst>
                <a:path h="245123" w="2375350">
                  <a:moveTo>
                    <a:pt x="203200" y="0"/>
                  </a:moveTo>
                  <a:lnTo>
                    <a:pt x="2172150" y="0"/>
                  </a:lnTo>
                  <a:lnTo>
                    <a:pt x="2375350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27000" y="-38100"/>
              <a:ext cx="2121350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36968" y="325751"/>
            <a:ext cx="16814065" cy="66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Besoins fonctionnels &amp; non fonctionnels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978814" y="3134295"/>
            <a:ext cx="4004049" cy="2256174"/>
          </a:xfrm>
          <a:custGeom>
            <a:avLst/>
            <a:gdLst/>
            <a:ahLst/>
            <a:cxnLst/>
            <a:rect r="r" b="b" t="t" l="l"/>
            <a:pathLst>
              <a:path h="2256174" w="4004049">
                <a:moveTo>
                  <a:pt x="0" y="0"/>
                </a:moveTo>
                <a:lnTo>
                  <a:pt x="4004048" y="0"/>
                </a:lnTo>
                <a:lnTo>
                  <a:pt x="4004048" y="2256174"/>
                </a:lnTo>
                <a:lnTo>
                  <a:pt x="0" y="225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88" r="-72" b="-395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05974">
            <a:off x="11592961" y="2469529"/>
            <a:ext cx="5780949" cy="3410800"/>
          </a:xfrm>
          <a:custGeom>
            <a:avLst/>
            <a:gdLst/>
            <a:ahLst/>
            <a:cxnLst/>
            <a:rect r="r" b="b" t="t" l="l"/>
            <a:pathLst>
              <a:path h="3410800" w="5780949">
                <a:moveTo>
                  <a:pt x="130848" y="0"/>
                </a:moveTo>
                <a:lnTo>
                  <a:pt x="5780950" y="232618"/>
                </a:lnTo>
                <a:lnTo>
                  <a:pt x="5650102" y="3410800"/>
                </a:lnTo>
                <a:lnTo>
                  <a:pt x="0" y="3178182"/>
                </a:lnTo>
                <a:lnTo>
                  <a:pt x="130848" y="0"/>
                </a:lnTo>
                <a:close/>
              </a:path>
            </a:pathLst>
          </a:custGeom>
          <a:blipFill>
            <a:blip r:embed="rId3"/>
            <a:stretch>
              <a:fillRect l="-11287" t="-588" r="-2656" b="-804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56601" y="7608177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256601" y="8375110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53502" y="7608177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953502" y="8375110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59264" y="7645949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8"/>
                </a:lnTo>
                <a:lnTo>
                  <a:pt x="0" y="36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59264" y="8412881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256601" y="9099032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8"/>
                </a:lnTo>
                <a:lnTo>
                  <a:pt x="0" y="36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-5400000">
            <a:off x="2002139" y="3090499"/>
            <a:ext cx="3734136" cy="2343766"/>
          </a:xfrm>
          <a:custGeom>
            <a:avLst/>
            <a:gdLst/>
            <a:ahLst/>
            <a:cxnLst/>
            <a:rect r="r" b="b" t="t" l="l"/>
            <a:pathLst>
              <a:path h="2343766" w="3734136">
                <a:moveTo>
                  <a:pt x="0" y="0"/>
                </a:moveTo>
                <a:lnTo>
                  <a:pt x="3734136" y="0"/>
                </a:lnTo>
                <a:lnTo>
                  <a:pt x="3734136" y="2343766"/>
                </a:lnTo>
                <a:lnTo>
                  <a:pt x="0" y="2343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109" t="-88748" r="-40203" b="-92157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697324" y="6821379"/>
            <a:ext cx="2759882" cy="4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b="true" sz="2564">
                <a:solidFill>
                  <a:srgbClr val="A20E2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Raspberry PI 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77758" y="6821379"/>
            <a:ext cx="1148222" cy="4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b="true" sz="2564">
                <a:solidFill>
                  <a:srgbClr val="A20E2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ESP32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3081" y="6821379"/>
            <a:ext cx="3777499" cy="4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b="true" sz="2564">
                <a:solidFill>
                  <a:srgbClr val="A20E2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capteur RFID-RC522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625978" y="8764835"/>
            <a:ext cx="968931" cy="107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2"/>
              </a:lnSpc>
            </a:pPr>
            <a:r>
              <a:rPr lang="en-US" sz="6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0885" y="7560552"/>
            <a:ext cx="5503173" cy="43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Puissance de traitement suffisante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0885" y="8288851"/>
            <a:ext cx="5503173" cy="46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26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Consommation d'énergie réduite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94813" y="8317960"/>
            <a:ext cx="2314112" cy="4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794813" y="9004110"/>
            <a:ext cx="1966696" cy="4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Faible coût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15222" y="7513255"/>
            <a:ext cx="1644972" cy="4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Précision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48546" y="7551027"/>
            <a:ext cx="3293702" cy="4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connectivité Wi-Fi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99519" y="8273632"/>
            <a:ext cx="1966696" cy="49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Faible coût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0" y="68908"/>
            <a:ext cx="7951079" cy="203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 utilisée :</a:t>
            </a:r>
          </a:p>
          <a:p>
            <a:pPr algn="ctr">
              <a:lnSpc>
                <a:spcPts val="5460"/>
              </a:lnSpc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9823" y="1803687"/>
            <a:ext cx="4121837" cy="6095173"/>
            <a:chOff x="0" y="0"/>
            <a:chExt cx="1085587" cy="1605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5587" cy="1605313"/>
            </a:xfrm>
            <a:custGeom>
              <a:avLst/>
              <a:gdLst/>
              <a:ahLst/>
              <a:cxnLst/>
              <a:rect r="r" b="b" t="t" l="l"/>
              <a:pathLst>
                <a:path h="1605313" w="1085587">
                  <a:moveTo>
                    <a:pt x="95792" y="0"/>
                  </a:moveTo>
                  <a:lnTo>
                    <a:pt x="989795" y="0"/>
                  </a:lnTo>
                  <a:cubicBezTo>
                    <a:pt x="1015200" y="0"/>
                    <a:pt x="1039565" y="10092"/>
                    <a:pt x="1057530" y="28057"/>
                  </a:cubicBezTo>
                  <a:cubicBezTo>
                    <a:pt x="1075494" y="46021"/>
                    <a:pt x="1085587" y="70386"/>
                    <a:pt x="1085587" y="95792"/>
                  </a:cubicBezTo>
                  <a:lnTo>
                    <a:pt x="1085587" y="1509521"/>
                  </a:lnTo>
                  <a:cubicBezTo>
                    <a:pt x="1085587" y="1562426"/>
                    <a:pt x="1042699" y="1605313"/>
                    <a:pt x="989795" y="1605313"/>
                  </a:cubicBezTo>
                  <a:lnTo>
                    <a:pt x="95792" y="1605313"/>
                  </a:lnTo>
                  <a:cubicBezTo>
                    <a:pt x="42887" y="1605313"/>
                    <a:pt x="0" y="1562426"/>
                    <a:pt x="0" y="1509521"/>
                  </a:cubicBezTo>
                  <a:lnTo>
                    <a:pt x="0" y="95792"/>
                  </a:lnTo>
                  <a:cubicBezTo>
                    <a:pt x="0" y="42887"/>
                    <a:pt x="42887" y="0"/>
                    <a:pt x="95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5587" cy="164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64795" y="8146130"/>
            <a:ext cx="8884647" cy="1995138"/>
            <a:chOff x="0" y="0"/>
            <a:chExt cx="2339989" cy="5254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9989" cy="525468"/>
            </a:xfrm>
            <a:custGeom>
              <a:avLst/>
              <a:gdLst/>
              <a:ahLst/>
              <a:cxnLst/>
              <a:rect r="r" b="b" t="t" l="l"/>
              <a:pathLst>
                <a:path h="525468" w="2339989">
                  <a:moveTo>
                    <a:pt x="44440" y="0"/>
                  </a:moveTo>
                  <a:lnTo>
                    <a:pt x="2295549" y="0"/>
                  </a:lnTo>
                  <a:cubicBezTo>
                    <a:pt x="2320093" y="0"/>
                    <a:pt x="2339989" y="19897"/>
                    <a:pt x="2339989" y="44440"/>
                  </a:cubicBezTo>
                  <a:lnTo>
                    <a:pt x="2339989" y="481028"/>
                  </a:lnTo>
                  <a:cubicBezTo>
                    <a:pt x="2339989" y="505572"/>
                    <a:pt x="2320093" y="525468"/>
                    <a:pt x="2295549" y="525468"/>
                  </a:cubicBezTo>
                  <a:lnTo>
                    <a:pt x="44440" y="525468"/>
                  </a:lnTo>
                  <a:cubicBezTo>
                    <a:pt x="19897" y="525468"/>
                    <a:pt x="0" y="505572"/>
                    <a:pt x="0" y="481028"/>
                  </a:cubicBezTo>
                  <a:lnTo>
                    <a:pt x="0" y="44440"/>
                  </a:lnTo>
                  <a:cubicBezTo>
                    <a:pt x="0" y="19897"/>
                    <a:pt x="19897" y="0"/>
                    <a:pt x="444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9989" cy="563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59768" y="3080676"/>
            <a:ext cx="2018826" cy="595780"/>
          </a:xfrm>
          <a:custGeom>
            <a:avLst/>
            <a:gdLst/>
            <a:ahLst/>
            <a:cxnLst/>
            <a:rect r="r" b="b" t="t" l="l"/>
            <a:pathLst>
              <a:path h="595780" w="2018826">
                <a:moveTo>
                  <a:pt x="0" y="0"/>
                </a:moveTo>
                <a:lnTo>
                  <a:pt x="2018827" y="0"/>
                </a:lnTo>
                <a:lnTo>
                  <a:pt x="2018827" y="595779"/>
                </a:lnTo>
                <a:lnTo>
                  <a:pt x="0" y="59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733" r="0" b="-4587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233554" y="1400139"/>
            <a:ext cx="3561783" cy="6067196"/>
            <a:chOff x="0" y="0"/>
            <a:chExt cx="938083" cy="1597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8083" cy="1597945"/>
            </a:xfrm>
            <a:custGeom>
              <a:avLst/>
              <a:gdLst/>
              <a:ahLst/>
              <a:cxnLst/>
              <a:rect r="r" b="b" t="t" l="l"/>
              <a:pathLst>
                <a:path h="1597945" w="938083">
                  <a:moveTo>
                    <a:pt x="110854" y="0"/>
                  </a:moveTo>
                  <a:lnTo>
                    <a:pt x="827229" y="0"/>
                  </a:lnTo>
                  <a:cubicBezTo>
                    <a:pt x="888452" y="0"/>
                    <a:pt x="938083" y="49631"/>
                    <a:pt x="938083" y="110854"/>
                  </a:cubicBezTo>
                  <a:lnTo>
                    <a:pt x="938083" y="1487091"/>
                  </a:lnTo>
                  <a:cubicBezTo>
                    <a:pt x="938083" y="1548314"/>
                    <a:pt x="888452" y="1597945"/>
                    <a:pt x="827229" y="1597945"/>
                  </a:cubicBezTo>
                  <a:lnTo>
                    <a:pt x="110854" y="1597945"/>
                  </a:lnTo>
                  <a:cubicBezTo>
                    <a:pt x="49631" y="1597945"/>
                    <a:pt x="0" y="1548314"/>
                    <a:pt x="0" y="1487091"/>
                  </a:cubicBezTo>
                  <a:lnTo>
                    <a:pt x="0" y="110854"/>
                  </a:lnTo>
                  <a:cubicBezTo>
                    <a:pt x="0" y="49631"/>
                    <a:pt x="49631" y="0"/>
                    <a:pt x="110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38083" cy="1636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36599" y="3893748"/>
            <a:ext cx="2301049" cy="23010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653235" y="4255240"/>
            <a:ext cx="1457797" cy="1578065"/>
          </a:xfrm>
          <a:custGeom>
            <a:avLst/>
            <a:gdLst/>
            <a:ahLst/>
            <a:cxnLst/>
            <a:rect r="r" b="b" t="t" l="l"/>
            <a:pathLst>
              <a:path h="1578065" w="1457797">
                <a:moveTo>
                  <a:pt x="0" y="0"/>
                </a:moveTo>
                <a:lnTo>
                  <a:pt x="1457797" y="0"/>
                </a:lnTo>
                <a:lnTo>
                  <a:pt x="1457797" y="1578065"/>
                </a:lnTo>
                <a:lnTo>
                  <a:pt x="0" y="157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537648" y="3009618"/>
            <a:ext cx="2577601" cy="744668"/>
            <a:chOff x="0" y="0"/>
            <a:chExt cx="2245797" cy="6488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45797" cy="648810"/>
            </a:xfrm>
            <a:custGeom>
              <a:avLst/>
              <a:gdLst/>
              <a:ahLst/>
              <a:cxnLst/>
              <a:rect r="r" b="b" t="t" l="l"/>
              <a:pathLst>
                <a:path h="648810" w="2245797">
                  <a:moveTo>
                    <a:pt x="1122899" y="0"/>
                  </a:moveTo>
                  <a:cubicBezTo>
                    <a:pt x="502739" y="0"/>
                    <a:pt x="0" y="145241"/>
                    <a:pt x="0" y="324405"/>
                  </a:cubicBezTo>
                  <a:cubicBezTo>
                    <a:pt x="0" y="503569"/>
                    <a:pt x="502739" y="648810"/>
                    <a:pt x="1122899" y="648810"/>
                  </a:cubicBezTo>
                  <a:cubicBezTo>
                    <a:pt x="1743058" y="648810"/>
                    <a:pt x="2245797" y="503569"/>
                    <a:pt x="2245797" y="324405"/>
                  </a:cubicBezTo>
                  <a:cubicBezTo>
                    <a:pt x="2245797" y="145241"/>
                    <a:pt x="1743058" y="0"/>
                    <a:pt x="1122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D8F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210543" y="22726"/>
              <a:ext cx="1824710" cy="565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93873" y="3178040"/>
            <a:ext cx="1074913" cy="1077200"/>
            <a:chOff x="0" y="0"/>
            <a:chExt cx="81107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1074" cy="812800"/>
            </a:xfrm>
            <a:custGeom>
              <a:avLst/>
              <a:gdLst/>
              <a:ahLst/>
              <a:cxnLst/>
              <a:rect r="r" b="b" t="t" l="l"/>
              <a:pathLst>
                <a:path h="812800" w="811074">
                  <a:moveTo>
                    <a:pt x="405537" y="0"/>
                  </a:moveTo>
                  <a:cubicBezTo>
                    <a:pt x="181565" y="0"/>
                    <a:pt x="0" y="181951"/>
                    <a:pt x="0" y="406400"/>
                  </a:cubicBezTo>
                  <a:cubicBezTo>
                    <a:pt x="0" y="630849"/>
                    <a:pt x="181565" y="812800"/>
                    <a:pt x="405537" y="812800"/>
                  </a:cubicBezTo>
                  <a:cubicBezTo>
                    <a:pt x="629509" y="812800"/>
                    <a:pt x="811074" y="630849"/>
                    <a:pt x="811074" y="406400"/>
                  </a:cubicBezTo>
                  <a:cubicBezTo>
                    <a:pt x="811074" y="181951"/>
                    <a:pt x="629509" y="0"/>
                    <a:pt x="4055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E234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038" y="38100"/>
              <a:ext cx="6589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068786" y="3716640"/>
            <a:ext cx="1167813" cy="1327633"/>
          </a:xfrm>
          <a:prstGeom prst="line">
            <a:avLst/>
          </a:prstGeom>
          <a:ln cap="flat" w="28575">
            <a:solidFill>
              <a:srgbClr val="ACAC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10537648" y="3754285"/>
            <a:ext cx="1288801" cy="1289987"/>
          </a:xfrm>
          <a:prstGeom prst="line">
            <a:avLst/>
          </a:prstGeom>
          <a:ln cap="flat" w="28575">
            <a:solidFill>
              <a:srgbClr val="ACAC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79908" y="4816010"/>
            <a:ext cx="2405227" cy="2405227"/>
          </a:xfrm>
          <a:custGeom>
            <a:avLst/>
            <a:gdLst/>
            <a:ahLst/>
            <a:cxnLst/>
            <a:rect r="r" b="b" t="t" l="l"/>
            <a:pathLst>
              <a:path h="2405227" w="2405227">
                <a:moveTo>
                  <a:pt x="0" y="0"/>
                </a:moveTo>
                <a:lnTo>
                  <a:pt x="2405227" y="0"/>
                </a:lnTo>
                <a:lnTo>
                  <a:pt x="2405227" y="2405227"/>
                </a:lnTo>
                <a:lnTo>
                  <a:pt x="0" y="240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24770">
            <a:off x="2948905" y="2845988"/>
            <a:ext cx="1286802" cy="2019828"/>
          </a:xfrm>
          <a:custGeom>
            <a:avLst/>
            <a:gdLst/>
            <a:ahLst/>
            <a:cxnLst/>
            <a:rect r="r" b="b" t="t" l="l"/>
            <a:pathLst>
              <a:path h="2019828" w="1286802">
                <a:moveTo>
                  <a:pt x="0" y="0"/>
                </a:moveTo>
                <a:lnTo>
                  <a:pt x="1286802" y="0"/>
                </a:lnTo>
                <a:lnTo>
                  <a:pt x="1286802" y="2019828"/>
                </a:lnTo>
                <a:lnTo>
                  <a:pt x="0" y="2019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4" t="0" r="-947" b="-2708"/>
            </a:stretch>
          </a:blipFill>
        </p:spPr>
      </p:sp>
      <p:sp>
        <p:nvSpPr>
          <p:cNvPr name="AutoShape 26" id="26"/>
          <p:cNvSpPr/>
          <p:nvPr/>
        </p:nvSpPr>
        <p:spPr>
          <a:xfrm flipV="true">
            <a:off x="2885135" y="4833861"/>
            <a:ext cx="387396" cy="1184762"/>
          </a:xfrm>
          <a:prstGeom prst="line">
            <a:avLst/>
          </a:prstGeom>
          <a:ln cap="flat" w="38100">
            <a:solidFill>
              <a:srgbClr val="ACAC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4068519" y="9583645"/>
            <a:ext cx="5765006" cy="1028700"/>
            <a:chOff x="0" y="0"/>
            <a:chExt cx="7686674" cy="13716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4954461" y="6286572"/>
            <a:ext cx="2304839" cy="683769"/>
          </a:xfrm>
          <a:custGeom>
            <a:avLst/>
            <a:gdLst/>
            <a:ahLst/>
            <a:cxnLst/>
            <a:rect r="r" b="b" t="t" l="l"/>
            <a:pathLst>
              <a:path h="683769" w="2304839">
                <a:moveTo>
                  <a:pt x="0" y="0"/>
                </a:moveTo>
                <a:lnTo>
                  <a:pt x="2304839" y="0"/>
                </a:lnTo>
                <a:lnTo>
                  <a:pt x="2304839" y="683769"/>
                </a:lnTo>
                <a:lnTo>
                  <a:pt x="0" y="683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5065326" y="2955761"/>
            <a:ext cx="1898238" cy="1898238"/>
          </a:xfrm>
          <a:custGeom>
            <a:avLst/>
            <a:gdLst/>
            <a:ahLst/>
            <a:cxnLst/>
            <a:rect r="r" b="b" t="t" l="l"/>
            <a:pathLst>
              <a:path h="1898238" w="1898238">
                <a:moveTo>
                  <a:pt x="0" y="0"/>
                </a:moveTo>
                <a:lnTo>
                  <a:pt x="1898238" y="0"/>
                </a:lnTo>
                <a:lnTo>
                  <a:pt x="1898238" y="1898239"/>
                </a:lnTo>
                <a:lnTo>
                  <a:pt x="0" y="189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8480074" y="8587214"/>
            <a:ext cx="1034000" cy="1325642"/>
          </a:xfrm>
          <a:custGeom>
            <a:avLst/>
            <a:gdLst/>
            <a:ahLst/>
            <a:cxnLst/>
            <a:rect r="r" b="b" t="t" l="l"/>
            <a:pathLst>
              <a:path h="1325642" w="1034000">
                <a:moveTo>
                  <a:pt x="0" y="0"/>
                </a:moveTo>
                <a:lnTo>
                  <a:pt x="1034001" y="0"/>
                </a:lnTo>
                <a:lnTo>
                  <a:pt x="1034001" y="1325642"/>
                </a:lnTo>
                <a:lnTo>
                  <a:pt x="0" y="1325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242981" y="8471592"/>
            <a:ext cx="2188575" cy="1550048"/>
          </a:xfrm>
          <a:custGeom>
            <a:avLst/>
            <a:gdLst/>
            <a:ahLst/>
            <a:cxnLst/>
            <a:rect r="r" b="b" t="t" l="l"/>
            <a:pathLst>
              <a:path h="1550048" w="2188575">
                <a:moveTo>
                  <a:pt x="0" y="0"/>
                </a:moveTo>
                <a:lnTo>
                  <a:pt x="2188575" y="0"/>
                </a:lnTo>
                <a:lnTo>
                  <a:pt x="2188575" y="1550047"/>
                </a:lnTo>
                <a:lnTo>
                  <a:pt x="0" y="1550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6167900" y="3319672"/>
            <a:ext cx="816196" cy="761783"/>
          </a:xfrm>
          <a:custGeom>
            <a:avLst/>
            <a:gdLst/>
            <a:ahLst/>
            <a:cxnLst/>
            <a:rect r="r" b="b" t="t" l="l"/>
            <a:pathLst>
              <a:path h="761783" w="816196">
                <a:moveTo>
                  <a:pt x="0" y="0"/>
                </a:moveTo>
                <a:lnTo>
                  <a:pt x="816195" y="0"/>
                </a:lnTo>
                <a:lnTo>
                  <a:pt x="816195" y="761782"/>
                </a:lnTo>
                <a:lnTo>
                  <a:pt x="0" y="761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100842" y="1924802"/>
            <a:ext cx="2966145" cy="43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7976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Mobile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118499" y="2416565"/>
            <a:ext cx="1412825" cy="35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037" b="true">
                <a:solidFill>
                  <a:srgbClr val="6521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Front-end :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912522" y="2661026"/>
            <a:ext cx="1326952" cy="34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</a:pPr>
            <a:r>
              <a:rPr lang="en-US" sz="2025" b="true">
                <a:solidFill>
                  <a:srgbClr val="6521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Back-end :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776757" y="6580831"/>
            <a:ext cx="3516064" cy="34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b="true" sz="2017" u="sng">
                <a:solidFill>
                  <a:srgbClr val="6521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Langage de developpement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142770" y="1675866"/>
            <a:ext cx="1607939" cy="43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9189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Embarqué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826151" y="4892628"/>
            <a:ext cx="376589" cy="3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b="true" sz="1817" u="sng">
                <a:solidFill>
                  <a:srgbClr val="6521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327696" y="8628196"/>
            <a:ext cx="1924050" cy="86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9189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Intelligence </a:t>
            </a:r>
          </a:p>
          <a:p>
            <a:pPr algn="ctr">
              <a:lnSpc>
                <a:spcPts val="3521"/>
              </a:lnSpc>
            </a:pPr>
            <a:r>
              <a:rPr lang="en-US" sz="2515" b="true">
                <a:solidFill>
                  <a:srgbClr val="9189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Artificielle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693546" y="8764835"/>
            <a:ext cx="833795" cy="107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2"/>
              </a:lnSpc>
            </a:pPr>
            <a:r>
              <a:rPr lang="en-US" sz="6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0" y="68908"/>
            <a:ext cx="7951079" cy="203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 utilisée :</a:t>
            </a:r>
          </a:p>
          <a:p>
            <a:pPr algn="ctr">
              <a:lnSpc>
                <a:spcPts val="5460"/>
              </a:lnSpc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46185" y="4149485"/>
            <a:ext cx="5045084" cy="3203628"/>
          </a:xfrm>
          <a:custGeom>
            <a:avLst/>
            <a:gdLst/>
            <a:ahLst/>
            <a:cxnLst/>
            <a:rect r="r" b="b" t="t" l="l"/>
            <a:pathLst>
              <a:path h="3203628" w="5045084">
                <a:moveTo>
                  <a:pt x="0" y="0"/>
                </a:moveTo>
                <a:lnTo>
                  <a:pt x="5045085" y="0"/>
                </a:lnTo>
                <a:lnTo>
                  <a:pt x="5045085" y="3203628"/>
                </a:lnTo>
                <a:lnTo>
                  <a:pt x="0" y="320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99909" y="4486365"/>
            <a:ext cx="5740622" cy="2800672"/>
          </a:xfrm>
          <a:custGeom>
            <a:avLst/>
            <a:gdLst/>
            <a:ahLst/>
            <a:cxnLst/>
            <a:rect r="r" b="b" t="t" l="l"/>
            <a:pathLst>
              <a:path h="2800672" w="5740622">
                <a:moveTo>
                  <a:pt x="0" y="0"/>
                </a:moveTo>
                <a:lnTo>
                  <a:pt x="5740622" y="0"/>
                </a:lnTo>
                <a:lnTo>
                  <a:pt x="5740622" y="2800672"/>
                </a:lnTo>
                <a:lnTo>
                  <a:pt x="0" y="280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5" b="-158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81365" y="3989500"/>
            <a:ext cx="4219037" cy="3530568"/>
          </a:xfrm>
          <a:custGeom>
            <a:avLst/>
            <a:gdLst/>
            <a:ahLst/>
            <a:cxnLst/>
            <a:rect r="r" b="b" t="t" l="l"/>
            <a:pathLst>
              <a:path h="3530568" w="4219037">
                <a:moveTo>
                  <a:pt x="0" y="0"/>
                </a:moveTo>
                <a:lnTo>
                  <a:pt x="4219038" y="0"/>
                </a:lnTo>
                <a:lnTo>
                  <a:pt x="4219038" y="3530568"/>
                </a:lnTo>
                <a:lnTo>
                  <a:pt x="0" y="353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62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026" y="2283817"/>
            <a:ext cx="828455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b="true" sz="3800" spc="566">
                <a:solidFill>
                  <a:srgbClr val="7976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Choix du Modèles 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2457" y="7472443"/>
            <a:ext cx="2473518" cy="33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117" indent="-205058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Précision : 83.6 %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44852" y="7337692"/>
            <a:ext cx="2315354" cy="30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3916" indent="-191958" lvl="1">
              <a:lnSpc>
                <a:spcPts val="248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Précision : 82.1 %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14091" y="7315013"/>
            <a:ext cx="2509272" cy="331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6045" indent="-208023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2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Précision : 95.8 %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14091" y="3700947"/>
            <a:ext cx="2509272" cy="38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b="true" sz="22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RANDOM FOREST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85609" y="3765766"/>
            <a:ext cx="3696025" cy="39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b="true" sz="228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Réseau de neurones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81580" y="8764835"/>
            <a:ext cx="857726" cy="107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2"/>
              </a:lnSpc>
            </a:pPr>
            <a:r>
              <a:rPr lang="en-US" sz="6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grpSp>
        <p:nvGrpSpPr>
          <p:cNvPr name="Group 34" id="34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86078" y="154428"/>
            <a:ext cx="6862572" cy="125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Analyse des données et IA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50771" y="1807673"/>
            <a:ext cx="17572714" cy="7204813"/>
          </a:xfrm>
          <a:custGeom>
            <a:avLst/>
            <a:gdLst/>
            <a:ahLst/>
            <a:cxnLst/>
            <a:rect r="r" b="b" t="t" l="l"/>
            <a:pathLst>
              <a:path h="7204813" w="17572714">
                <a:moveTo>
                  <a:pt x="0" y="0"/>
                </a:moveTo>
                <a:lnTo>
                  <a:pt x="17572713" y="0"/>
                </a:lnTo>
                <a:lnTo>
                  <a:pt x="17572713" y="7204812"/>
                </a:lnTo>
                <a:lnTo>
                  <a:pt x="0" y="720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725865" y="6246733"/>
            <a:ext cx="1411456" cy="754488"/>
          </a:xfrm>
          <a:custGeom>
            <a:avLst/>
            <a:gdLst/>
            <a:ahLst/>
            <a:cxnLst/>
            <a:rect r="r" b="b" t="t" l="l"/>
            <a:pathLst>
              <a:path h="754488" w="1411456">
                <a:moveTo>
                  <a:pt x="0" y="0"/>
                </a:moveTo>
                <a:lnTo>
                  <a:pt x="1411457" y="0"/>
                </a:lnTo>
                <a:lnTo>
                  <a:pt x="1411457" y="754487"/>
                </a:lnTo>
                <a:lnTo>
                  <a:pt x="0" y="754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668245" y="8764835"/>
            <a:ext cx="884396" cy="107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2"/>
              </a:lnSpc>
            </a:pPr>
            <a:r>
              <a:rPr lang="en-US" sz="6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grpSp>
        <p:nvGrpSpPr>
          <p:cNvPr name="Group 27" id="27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50771" y="415304"/>
            <a:ext cx="6862572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Résultats de L’AI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274430" y="1639841"/>
            <a:ext cx="14179188" cy="8555231"/>
          </a:xfrm>
          <a:custGeom>
            <a:avLst/>
            <a:gdLst/>
            <a:ahLst/>
            <a:cxnLst/>
            <a:rect r="r" b="b" t="t" l="l"/>
            <a:pathLst>
              <a:path h="8555231" w="14179188">
                <a:moveTo>
                  <a:pt x="0" y="0"/>
                </a:moveTo>
                <a:lnTo>
                  <a:pt x="14179188" y="0"/>
                </a:lnTo>
                <a:lnTo>
                  <a:pt x="14179188" y="8555231"/>
                </a:lnTo>
                <a:lnTo>
                  <a:pt x="0" y="855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79876" y="0"/>
            <a:ext cx="14568296" cy="1639841"/>
            <a:chOff x="0" y="0"/>
            <a:chExt cx="19424395" cy="21864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9525"/>
              <a:ext cx="19424395" cy="132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43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595883"/>
              <a:ext cx="19424395" cy="590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6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658552" y="8813085"/>
            <a:ext cx="903781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grpSp>
        <p:nvGrpSpPr>
          <p:cNvPr name="Group 29" id="29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11462" y="160797"/>
            <a:ext cx="6862572" cy="125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L’architecture globale du système</a:t>
            </a: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1985" y="928181"/>
            <a:ext cx="11587098" cy="9484151"/>
          </a:xfrm>
          <a:custGeom>
            <a:avLst/>
            <a:gdLst/>
            <a:ahLst/>
            <a:cxnLst/>
            <a:rect r="r" b="b" t="t" l="l"/>
            <a:pathLst>
              <a:path h="9484151" w="11587098">
                <a:moveTo>
                  <a:pt x="0" y="0"/>
                </a:moveTo>
                <a:lnTo>
                  <a:pt x="11587098" y="0"/>
                </a:lnTo>
                <a:lnTo>
                  <a:pt x="11587098" y="9484152"/>
                </a:lnTo>
                <a:lnTo>
                  <a:pt x="0" y="948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666608" y="8882298"/>
            <a:ext cx="887669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grpSp>
        <p:nvGrpSpPr>
          <p:cNvPr name="Group 26" id="26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60699" y="141688"/>
            <a:ext cx="6862572" cy="125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Diagramme de cas d’utilisation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243" y="1852980"/>
            <a:ext cx="6377663" cy="7982336"/>
          </a:xfrm>
          <a:custGeom>
            <a:avLst/>
            <a:gdLst/>
            <a:ahLst/>
            <a:cxnLst/>
            <a:rect r="r" b="b" t="t" l="l"/>
            <a:pathLst>
              <a:path h="7982336" w="6377663">
                <a:moveTo>
                  <a:pt x="0" y="0"/>
                </a:moveTo>
                <a:lnTo>
                  <a:pt x="6377663" y="0"/>
                </a:lnTo>
                <a:lnTo>
                  <a:pt x="6377663" y="7982336"/>
                </a:lnTo>
                <a:lnTo>
                  <a:pt x="0" y="798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93" t="0" r="-70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  <a:ln w="38100" cap="sq">
              <a:solidFill>
                <a:srgbClr val="ACACA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686335" y="8898089"/>
            <a:ext cx="848215" cy="97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5"/>
              </a:lnSpc>
            </a:pPr>
            <a:r>
              <a:rPr lang="en-US" sz="568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477604" y="3449197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77604" y="4780871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477604" y="6115050"/>
            <a:ext cx="323496" cy="362629"/>
          </a:xfrm>
          <a:custGeom>
            <a:avLst/>
            <a:gdLst/>
            <a:ahLst/>
            <a:cxnLst/>
            <a:rect r="r" b="b" t="t" l="l"/>
            <a:pathLst>
              <a:path h="362629" w="323496">
                <a:moveTo>
                  <a:pt x="0" y="0"/>
                </a:moveTo>
                <a:lnTo>
                  <a:pt x="323496" y="0"/>
                </a:lnTo>
                <a:lnTo>
                  <a:pt x="323496" y="362629"/>
                </a:lnTo>
                <a:lnTo>
                  <a:pt x="0" y="36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458554" y="4616036"/>
            <a:ext cx="10113488" cy="56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8"/>
              </a:lnSpc>
            </a:pPr>
            <a:r>
              <a:rPr lang="en-US" sz="327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Facilité de maintenance &amp; d'installation.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12810" y="3306322"/>
            <a:ext cx="4722316" cy="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9"/>
              </a:lnSpc>
            </a:pPr>
            <a:r>
              <a:rPr lang="en-US" b="true" sz="3478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www.tuofa-cncmachining.com/fr/tuofa-blog/strength-vs-stiffness.html"/>
              </a:rPr>
              <a:t>Résistance &amp; Rigidité</a:t>
            </a:r>
            <a:r>
              <a:rPr lang="en-US" sz="3478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  <a:r>
              <a:rPr lang="en-US" b="true" sz="3478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www.tuofa-cncmachining.com/fr/tuofa-blog/strength-vs-stiffness.html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86157" y="5945498"/>
            <a:ext cx="2128391" cy="59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57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Etanchité</a:t>
            </a:r>
          </a:p>
        </p:txBody>
      </p:sp>
      <p:grpSp>
        <p:nvGrpSpPr>
          <p:cNvPr name="Group 32" id="32"/>
          <p:cNvGrpSpPr/>
          <p:nvPr/>
        </p:nvGrpSpPr>
        <p:grpSpPr>
          <a:xfrm rot="-10800000">
            <a:off x="-2989701" y="-540179"/>
            <a:ext cx="10912860" cy="1906356"/>
            <a:chOff x="0" y="0"/>
            <a:chExt cx="1072222" cy="1873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2222" cy="187305"/>
            </a:xfrm>
            <a:custGeom>
              <a:avLst/>
              <a:gdLst/>
              <a:ahLst/>
              <a:cxnLst/>
              <a:rect r="r" b="b" t="t" l="l"/>
              <a:pathLst>
                <a:path h="187305" w="1072222">
                  <a:moveTo>
                    <a:pt x="203200" y="0"/>
                  </a:moveTo>
                  <a:lnTo>
                    <a:pt x="869022" y="0"/>
                  </a:lnTo>
                  <a:lnTo>
                    <a:pt x="1072222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-38100"/>
              <a:ext cx="818222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0" y="86030"/>
            <a:ext cx="6862572" cy="125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Réalisation :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Prototype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1E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946233" y="4190322"/>
            <a:ext cx="10683535" cy="1906356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  <a:ln w="38100" cap="sq">
              <a:solidFill>
                <a:srgbClr val="ACACA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5266245" y="3992055"/>
            <a:ext cx="10683535" cy="1906356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  <a:ln w="38100" cap="sq">
              <a:solidFill>
                <a:srgbClr val="ACACA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5313" y="674994"/>
            <a:ext cx="14715988" cy="8937013"/>
            <a:chOff x="0" y="0"/>
            <a:chExt cx="3875816" cy="235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75816" cy="2353781"/>
            </a:xfrm>
            <a:custGeom>
              <a:avLst/>
              <a:gdLst/>
              <a:ahLst/>
              <a:cxnLst/>
              <a:rect r="r" b="b" t="t" l="l"/>
              <a:pathLst>
                <a:path h="2353781" w="3875816">
                  <a:moveTo>
                    <a:pt x="26831" y="0"/>
                  </a:moveTo>
                  <a:lnTo>
                    <a:pt x="3848985" y="0"/>
                  </a:lnTo>
                  <a:cubicBezTo>
                    <a:pt x="3856101" y="0"/>
                    <a:pt x="3862925" y="2827"/>
                    <a:pt x="3867957" y="7858"/>
                  </a:cubicBezTo>
                  <a:cubicBezTo>
                    <a:pt x="3872989" y="12890"/>
                    <a:pt x="3875816" y="19715"/>
                    <a:pt x="3875816" y="26831"/>
                  </a:cubicBezTo>
                  <a:lnTo>
                    <a:pt x="3875816" y="2326951"/>
                  </a:lnTo>
                  <a:cubicBezTo>
                    <a:pt x="3875816" y="2334066"/>
                    <a:pt x="3872989" y="2340891"/>
                    <a:pt x="3867957" y="2345923"/>
                  </a:cubicBezTo>
                  <a:cubicBezTo>
                    <a:pt x="3862925" y="2350954"/>
                    <a:pt x="3856101" y="2353781"/>
                    <a:pt x="3848985" y="2353781"/>
                  </a:cubicBezTo>
                  <a:lnTo>
                    <a:pt x="26831" y="2353781"/>
                  </a:lnTo>
                  <a:cubicBezTo>
                    <a:pt x="19715" y="2353781"/>
                    <a:pt x="12890" y="2350954"/>
                    <a:pt x="7858" y="2345923"/>
                  </a:cubicBezTo>
                  <a:cubicBezTo>
                    <a:pt x="2827" y="2340891"/>
                    <a:pt x="0" y="2334066"/>
                    <a:pt x="0" y="2326951"/>
                  </a:cubicBezTo>
                  <a:lnTo>
                    <a:pt x="0" y="26831"/>
                  </a:lnTo>
                  <a:cubicBezTo>
                    <a:pt x="0" y="19715"/>
                    <a:pt x="2827" y="12890"/>
                    <a:pt x="7858" y="7858"/>
                  </a:cubicBezTo>
                  <a:cubicBezTo>
                    <a:pt x="12890" y="2827"/>
                    <a:pt x="19715" y="0"/>
                    <a:pt x="26831" y="0"/>
                  </a:cubicBezTo>
                  <a:close/>
                </a:path>
              </a:pathLst>
            </a:custGeom>
            <a:solidFill>
              <a:srgbClr val="79767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75816" cy="2391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4104059" y="-2397746"/>
            <a:ext cx="10155404" cy="15214088"/>
          </a:xfrm>
          <a:custGeom>
            <a:avLst/>
            <a:gdLst/>
            <a:ahLst/>
            <a:cxnLst/>
            <a:rect r="r" b="b" t="t" l="l"/>
            <a:pathLst>
              <a:path h="15214088" w="10155404">
                <a:moveTo>
                  <a:pt x="0" y="0"/>
                </a:moveTo>
                <a:lnTo>
                  <a:pt x="10155404" y="0"/>
                </a:lnTo>
                <a:lnTo>
                  <a:pt x="10155404" y="15214088"/>
                </a:lnTo>
                <a:lnTo>
                  <a:pt x="0" y="1521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2489223" y="1381886"/>
            <a:ext cx="13362354" cy="7510456"/>
          </a:xfrm>
          <a:prstGeom prst="rect">
            <a:avLst/>
          </a:prstGeom>
        </p:spPr>
      </p:pic>
    </p:spTree>
  </p:cSld>
  <p:clrMapOvr>
    <a:masterClrMapping/>
  </p:clrMapOvr>
  <p:transition spd="fast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1230" y="7277079"/>
            <a:ext cx="3089535" cy="3233233"/>
          </a:xfrm>
          <a:custGeom>
            <a:avLst/>
            <a:gdLst/>
            <a:ahLst/>
            <a:cxnLst/>
            <a:rect r="r" b="b" t="t" l="l"/>
            <a:pathLst>
              <a:path h="3233233" w="3089535">
                <a:moveTo>
                  <a:pt x="0" y="0"/>
                </a:moveTo>
                <a:lnTo>
                  <a:pt x="3089535" y="0"/>
                </a:lnTo>
                <a:lnTo>
                  <a:pt x="3089535" y="3233233"/>
                </a:lnTo>
                <a:lnTo>
                  <a:pt x="0" y="323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1" t="0" r="0" b="-25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1297" y="657225"/>
            <a:ext cx="10173891" cy="902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Problématique 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Étude de l'existant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proposée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Analyse des besoins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utilisées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Conception et Réalisation</a:t>
            </a:r>
          </a:p>
          <a:p>
            <a:pPr algn="l" marL="940891" indent="-470446" lvl="1">
              <a:lnSpc>
                <a:spcPts val="9064"/>
              </a:lnSpc>
              <a:buAutoNum type="arabicPeriod" startAt="1"/>
            </a:pPr>
            <a:r>
              <a:rPr lang="en-US" b="true" sz="4357" spc="705">
                <a:solidFill>
                  <a:srgbClr val="9E1E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577855" y="-9525"/>
            <a:ext cx="6888254" cy="1473556"/>
            <a:chOff x="0" y="0"/>
            <a:chExt cx="1899749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9749" cy="406400"/>
            </a:xfrm>
            <a:custGeom>
              <a:avLst/>
              <a:gdLst/>
              <a:ahLst/>
              <a:cxnLst/>
              <a:rect r="r" b="b" t="t" l="l"/>
              <a:pathLst>
                <a:path h="406400" w="1899749">
                  <a:moveTo>
                    <a:pt x="1696549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696549" y="406400"/>
                  </a:lnTo>
                  <a:lnTo>
                    <a:pt x="1899749" y="203200"/>
                  </a:lnTo>
                  <a:lnTo>
                    <a:pt x="1696549" y="0"/>
                  </a:lnTo>
                  <a:close/>
                </a:path>
              </a:pathLst>
            </a:custGeom>
            <a:solidFill>
              <a:srgbClr val="9189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38100"/>
              <a:ext cx="159494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358974" y="84316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>
                <a:solidFill>
                  <a:srgbClr val="A20E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</a:t>
            </a:r>
            <a:r>
              <a:rPr lang="en-US" b="true" sz="8499">
                <a:solidFill>
                  <a:srgbClr val="7976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3031" y="2144972"/>
            <a:ext cx="16230600" cy="687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5"/>
              </a:lnSpc>
            </a:pPr>
          </a:p>
          <a:p>
            <a:pPr algn="just">
              <a:lnSpc>
                <a:spcPts val="5005"/>
              </a:lnSpc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Notre système 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AIoT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gestion des absences est pour 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automatiser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 gestion des présences en 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temps réel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just">
              <a:lnSpc>
                <a:spcPts val="5005"/>
              </a:lnSpc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Offrant une solution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 efficace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et 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économique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pour l’établissement </a:t>
            </a:r>
          </a:p>
          <a:p>
            <a:pPr algn="just">
              <a:lnSpc>
                <a:spcPts val="5005"/>
              </a:lnSpc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permettant une gestion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 automatisée, précise 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 </a:t>
            </a:r>
            <a:r>
              <a:rPr lang="en-US" sz="2691" spc="223">
                <a:solidFill>
                  <a:srgbClr val="A20E20"/>
                </a:solidFill>
                <a:latin typeface="Canva Sans"/>
                <a:ea typeface="Canva Sans"/>
                <a:cs typeface="Canva Sans"/>
                <a:sym typeface="Canva Sans"/>
              </a:rPr>
              <a:t>adaptative </a:t>
            </a: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 présences. </a:t>
            </a:r>
          </a:p>
          <a:p>
            <a:pPr algn="just">
              <a:lnSpc>
                <a:spcPts val="5005"/>
              </a:lnSpc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 fonctionnalités prédictives intégrées permettent l’établissement à prendre des mesures préventives et à améliorer l'engagement des étudiants. </a:t>
            </a:r>
          </a:p>
          <a:p>
            <a:pPr algn="just">
              <a:lnSpc>
                <a:spcPts val="5005"/>
              </a:lnSpc>
            </a:pPr>
            <a:r>
              <a:rPr lang="en-US" b="true" sz="2691" spc="22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À l'avenir : </a:t>
            </a:r>
          </a:p>
          <a:p>
            <a:pPr algn="just" marL="580993" indent="-290497" lvl="1">
              <a:lnSpc>
                <a:spcPts val="5005"/>
              </a:lnSpc>
              <a:buFont typeface="Arial"/>
              <a:buChar char="•"/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Plus de sécurité et de précision au système pour en renforcer la fiabilité et l'efficacité</a:t>
            </a:r>
          </a:p>
          <a:p>
            <a:pPr algn="just" marL="580993" indent="-290497" lvl="1">
              <a:lnSpc>
                <a:spcPts val="5005"/>
              </a:lnSpc>
              <a:buFont typeface="Arial"/>
              <a:buChar char="•"/>
            </a:pPr>
            <a:r>
              <a:rPr lang="en-US" sz="2691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Assurant une gestion  plus optimale des absences.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2999226" y="-559229"/>
            <a:ext cx="13917080" cy="1906356"/>
            <a:chOff x="0" y="0"/>
            <a:chExt cx="1367396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7396" cy="187305"/>
            </a:xfrm>
            <a:custGeom>
              <a:avLst/>
              <a:gdLst/>
              <a:ahLst/>
              <a:cxnLst/>
              <a:rect r="r" b="b" t="t" l="l"/>
              <a:pathLst>
                <a:path h="187305" w="1367396">
                  <a:moveTo>
                    <a:pt x="203200" y="0"/>
                  </a:moveTo>
                  <a:lnTo>
                    <a:pt x="1164196" y="0"/>
                  </a:lnTo>
                  <a:lnTo>
                    <a:pt x="1367396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113396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46324"/>
            <a:ext cx="9144000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702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&amp; Perspectives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1142" y="1483885"/>
            <a:ext cx="1229307" cy="851574"/>
          </a:xfrm>
          <a:custGeom>
            <a:avLst/>
            <a:gdLst/>
            <a:ahLst/>
            <a:cxnLst/>
            <a:rect r="r" b="b" t="t" l="l"/>
            <a:pathLst>
              <a:path h="851574" w="1229307">
                <a:moveTo>
                  <a:pt x="0" y="0"/>
                </a:moveTo>
                <a:lnTo>
                  <a:pt x="1229307" y="0"/>
                </a:lnTo>
                <a:lnTo>
                  <a:pt x="1229307" y="851574"/>
                </a:lnTo>
                <a:lnTo>
                  <a:pt x="0" y="851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659416" y="2699250"/>
            <a:ext cx="11034042" cy="5347976"/>
          </a:xfrm>
          <a:custGeom>
            <a:avLst/>
            <a:gdLst/>
            <a:ahLst/>
            <a:cxnLst/>
            <a:rect r="r" b="b" t="t" l="l"/>
            <a:pathLst>
              <a:path h="5347976" w="11034042">
                <a:moveTo>
                  <a:pt x="0" y="0"/>
                </a:moveTo>
                <a:lnTo>
                  <a:pt x="11034042" y="0"/>
                </a:lnTo>
                <a:lnTo>
                  <a:pt x="11034042" y="5347976"/>
                </a:lnTo>
                <a:lnTo>
                  <a:pt x="0" y="534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5691" y="3785800"/>
            <a:ext cx="12956618" cy="250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9"/>
              </a:lnSpc>
            </a:pPr>
            <a:r>
              <a:rPr lang="en-US" b="true" sz="6625" spc="1026">
                <a:solidFill>
                  <a:srgbClr val="5C5C5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MERCI POUR VOTRE ATTENTION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21</a:t>
            </a:r>
          </a:p>
        </p:txBody>
      </p:sp>
    </p:spTree>
  </p:cSld>
  <p:clrMapOvr>
    <a:masterClrMapping/>
  </p:clrMapOvr>
  <p:transition spd="fast">
    <p:circle/>
  </p:transition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17455" y="-9085051"/>
            <a:ext cx="12421004" cy="10113751"/>
            <a:chOff x="0" y="0"/>
            <a:chExt cx="3271375" cy="2663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1376" cy="2663704"/>
            </a:xfrm>
            <a:custGeom>
              <a:avLst/>
              <a:gdLst/>
              <a:ahLst/>
              <a:cxnLst/>
              <a:rect r="r" b="b" t="t" l="l"/>
              <a:pathLst>
                <a:path h="2663704" w="3271376">
                  <a:moveTo>
                    <a:pt x="0" y="0"/>
                  </a:moveTo>
                  <a:lnTo>
                    <a:pt x="3271376" y="0"/>
                  </a:lnTo>
                  <a:lnTo>
                    <a:pt x="3271376" y="2663704"/>
                  </a:lnTo>
                  <a:lnTo>
                    <a:pt x="0" y="266370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271375" cy="269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0771" y="-9525"/>
            <a:ext cx="82845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Technologies utilisées</a:t>
            </a:r>
          </a:p>
          <a:p>
            <a:pPr algn="l">
              <a:lnSpc>
                <a:spcPts val="7200"/>
              </a:lnSpc>
            </a:pP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37756" y="2430227"/>
          <a:ext cx="16621544" cy="5786438"/>
        </p:xfrm>
        <a:graphic>
          <a:graphicData uri="http://schemas.openxmlformats.org/drawingml/2006/table">
            <a:tbl>
              <a:tblPr/>
              <a:tblGrid>
                <a:gridCol w="4846906"/>
                <a:gridCol w="11774638"/>
              </a:tblGrid>
              <a:tr h="2893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Capteur RFID: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permet une détection passive et sans contact des étudiants, ce qui est non intrusif et pratique.</a:t>
                      </a:r>
                      <a:endParaRPr lang="en-US" sz="1100"/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Il offre une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grande portée de lectur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e.</a:t>
                      </a:r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Le capteur RFID est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peu coûteux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et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durable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.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b="true" sz="2800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ESP32: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Offre une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connectivité Wi-Fi  intégrée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, ce qui facilite la transmission des données des capteurs vers la passerelle.</a:t>
                      </a:r>
                      <a:endParaRPr lang="en-US" sz="1100"/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faible consommation d'énergie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le rend idéal pour une utilisation prolongée dans un environnement IoT.</a:t>
                      </a:r>
                    </a:p>
                    <a:p>
                      <a:pPr algn="ctr">
                        <a:lnSpc>
                          <a:spcPts val="39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4091636" y="9444942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737182" y="8810354"/>
            <a:ext cx="74652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29761" y="2291144"/>
          <a:ext cx="15028478" cy="6325515"/>
        </p:xfrm>
        <a:graphic>
          <a:graphicData uri="http://schemas.openxmlformats.org/drawingml/2006/table">
            <a:tbl>
              <a:tblPr/>
              <a:tblGrid>
                <a:gridCol w="3043659"/>
                <a:gridCol w="11984819"/>
              </a:tblGrid>
              <a:tr h="33875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Raspberry 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polyvalence 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lui permet de fonctionner comme une passerelle IoT, capable de gérer plusieurs capteurs et de communiquer avec divers appareils.</a:t>
                      </a:r>
                      <a:endParaRPr lang="en-US" sz="1100"/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 taille compacte et son </a:t>
                      </a: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faible coût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en font une option attrayante pour déployer des passerelles pour plusieurs salles de classe.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79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Module SD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Stockage de données local </a:t>
                      </a:r>
                      <a:endParaRPr lang="en-US" sz="1100"/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Capacité de stockage élevée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</a:t>
                      </a:r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Portabilité des données</a:t>
                      </a:r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BF63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Sécurité des données</a:t>
                      </a: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en cas de repture de connexion</a:t>
                      </a:r>
                    </a:p>
                    <a:p>
                      <a:pPr algn="l">
                        <a:lnSpc>
                          <a:spcPts val="39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1617455" y="-9258300"/>
            <a:ext cx="12421004" cy="10287000"/>
            <a:chOff x="0" y="0"/>
            <a:chExt cx="32713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71376">
                  <a:moveTo>
                    <a:pt x="0" y="0"/>
                  </a:moveTo>
                  <a:lnTo>
                    <a:pt x="3271376" y="0"/>
                  </a:lnTo>
                  <a:lnTo>
                    <a:pt x="32713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7137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0771" y="-9525"/>
            <a:ext cx="82845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Technologies utilisées</a:t>
            </a: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068519" y="9583645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695986" y="8859319"/>
            <a:ext cx="828913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29761" y="2291144"/>
          <a:ext cx="15028478" cy="6327877"/>
        </p:xfrm>
        <a:graphic>
          <a:graphicData uri="http://schemas.openxmlformats.org/drawingml/2006/table">
            <a:tbl>
              <a:tblPr/>
              <a:tblGrid>
                <a:gridCol w="3043659"/>
                <a:gridCol w="11984819"/>
              </a:tblGrid>
              <a:tr h="3387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Android Studio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 polyvalence lui permet de fonctionner comme une passerelle IoT, capable de gérer plusieurs capteurs et de communiquer avec divers appareils.</a:t>
                      </a:r>
                      <a:endParaRPr lang="en-US" sz="1100"/>
                    </a:p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Sa taille compacte et son faible coût en font une option attrayante pour déployer des passerelles pour plusieurs salles de classe.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3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Nest.js et React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3" indent="-259082" lvl="1">
                        <a:lnSpc>
                          <a:spcPts val="33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400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Nest.js:</a:t>
                      </a:r>
                      <a:r>
                        <a:rPr lang="en-US" sz="24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Framework Node.js basé sur TypeScript, offrant une architecture modulaire et évolutive pour développer des applications back-end robustes et maintenables.</a:t>
                      </a:r>
                      <a:endParaRPr lang="en-US" sz="1100"/>
                    </a:p>
                    <a:p>
                      <a:pPr algn="l" marL="518163" indent="-259082" lvl="1">
                        <a:lnSpc>
                          <a:spcPts val="3360"/>
                        </a:lnSpc>
                        <a:buFont typeface="Arial"/>
                        <a:buChar char="•"/>
                      </a:pPr>
                      <a:r>
                        <a:rPr lang="en-US" b="true" sz="2400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React:</a:t>
                      </a:r>
                      <a:r>
                        <a:rPr lang="en-US" sz="24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Bibliothèque JavaScript pour le développement d'interfaces utilisateur interactives et dynamiques, offrant une expérience utilisateur fluide et réactive.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1617455" y="-9258300"/>
            <a:ext cx="12421004" cy="10287000"/>
            <a:chOff x="0" y="0"/>
            <a:chExt cx="327137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71376">
                  <a:moveTo>
                    <a:pt x="0" y="0"/>
                  </a:moveTo>
                  <a:lnTo>
                    <a:pt x="3271376" y="0"/>
                  </a:lnTo>
                  <a:lnTo>
                    <a:pt x="32713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7137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0771" y="-9525"/>
            <a:ext cx="82845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Technologies utilisées</a:t>
            </a: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068519" y="9583645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645935" y="8859319"/>
            <a:ext cx="903781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3383" y="2124779"/>
            <a:ext cx="3279190" cy="2362772"/>
          </a:xfrm>
          <a:custGeom>
            <a:avLst/>
            <a:gdLst/>
            <a:ahLst/>
            <a:cxnLst/>
            <a:rect r="r" b="b" t="t" l="l"/>
            <a:pathLst>
              <a:path h="2362772" w="3279190">
                <a:moveTo>
                  <a:pt x="0" y="0"/>
                </a:moveTo>
                <a:lnTo>
                  <a:pt x="3279190" y="0"/>
                </a:lnTo>
                <a:lnTo>
                  <a:pt x="3279190" y="2362771"/>
                </a:lnTo>
                <a:lnTo>
                  <a:pt x="0" y="236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30" t="-25352" r="-13896" b="-27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4241" y="5054652"/>
            <a:ext cx="2053684" cy="1811729"/>
          </a:xfrm>
          <a:custGeom>
            <a:avLst/>
            <a:gdLst/>
            <a:ahLst/>
            <a:cxnLst/>
            <a:rect r="r" b="b" t="t" l="l"/>
            <a:pathLst>
              <a:path h="1811729" w="2053684">
                <a:moveTo>
                  <a:pt x="0" y="0"/>
                </a:moveTo>
                <a:lnTo>
                  <a:pt x="2053684" y="0"/>
                </a:lnTo>
                <a:lnTo>
                  <a:pt x="2053684" y="1811729"/>
                </a:lnTo>
                <a:lnTo>
                  <a:pt x="0" y="181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203" r="0" b="-122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3342773" y="-4385103"/>
            <a:ext cx="21853498" cy="5455740"/>
            <a:chOff x="0" y="0"/>
            <a:chExt cx="1012092" cy="252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-5171582" y="-1894961"/>
            <a:ext cx="19718616" cy="3185392"/>
            <a:chOff x="0" y="0"/>
            <a:chExt cx="1586207" cy="256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207" cy="256240"/>
            </a:xfrm>
            <a:custGeom>
              <a:avLst/>
              <a:gdLst/>
              <a:ahLst/>
              <a:cxnLst/>
              <a:rect r="r" b="b" t="t" l="l"/>
              <a:pathLst>
                <a:path h="256240" w="1586207">
                  <a:moveTo>
                    <a:pt x="203200" y="0"/>
                  </a:moveTo>
                  <a:lnTo>
                    <a:pt x="1383007" y="0"/>
                  </a:lnTo>
                  <a:lnTo>
                    <a:pt x="1586207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8100"/>
              <a:ext cx="1332207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911083" y="7773000"/>
            <a:ext cx="2524599" cy="2401238"/>
          </a:xfrm>
          <a:custGeom>
            <a:avLst/>
            <a:gdLst/>
            <a:ahLst/>
            <a:cxnLst/>
            <a:rect r="r" b="b" t="t" l="l"/>
            <a:pathLst>
              <a:path h="2401238" w="2524599">
                <a:moveTo>
                  <a:pt x="0" y="0"/>
                </a:moveTo>
                <a:lnTo>
                  <a:pt x="2524599" y="0"/>
                </a:lnTo>
                <a:lnTo>
                  <a:pt x="2524599" y="2401238"/>
                </a:lnTo>
                <a:lnTo>
                  <a:pt x="0" y="2401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37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9823" y="110350"/>
            <a:ext cx="14388307" cy="94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2"/>
              </a:lnSpc>
            </a:pPr>
            <a:r>
              <a:rPr lang="en-US" sz="6327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Protocoles &amp; communications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160988" y="9502515"/>
            <a:ext cx="5765006" cy="1028700"/>
            <a:chOff x="0" y="0"/>
            <a:chExt cx="7686674" cy="13716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6670857" y="8859319"/>
            <a:ext cx="879172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32109" y="5497200"/>
            <a:ext cx="3711891" cy="100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2548" indent="-316274" lvl="1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réseau filaire</a:t>
            </a:r>
          </a:p>
          <a:p>
            <a:pPr algn="l" marL="632548" indent="-316274" lvl="1">
              <a:lnSpc>
                <a:spcPts val="4101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Synchrone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195989" y="2537359"/>
            <a:ext cx="5627307" cy="143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474" indent="-296237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réseau sans fil </a:t>
            </a:r>
          </a:p>
          <a:p>
            <a:pPr algn="ctr" marL="592474" indent="-296237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Basée sur le réseau WiFi</a:t>
            </a:r>
          </a:p>
          <a:p>
            <a:pPr algn="l" marL="592474" indent="-296237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publish/subscribe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60704" y="8475070"/>
            <a:ext cx="7162593" cy="94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2474" indent="-296237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protocole de type client-serveur</a:t>
            </a:r>
          </a:p>
          <a:p>
            <a:pPr algn="l" marL="592474" indent="-296237" lvl="1">
              <a:lnSpc>
                <a:spcPts val="3841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 / serveur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1714" y="1270107"/>
            <a:ext cx="12837145" cy="9242744"/>
          </a:xfrm>
          <a:custGeom>
            <a:avLst/>
            <a:gdLst/>
            <a:ahLst/>
            <a:cxnLst/>
            <a:rect r="r" b="b" t="t" l="l"/>
            <a:pathLst>
              <a:path h="9242744" w="12837145">
                <a:moveTo>
                  <a:pt x="0" y="0"/>
                </a:moveTo>
                <a:lnTo>
                  <a:pt x="12837145" y="0"/>
                </a:lnTo>
                <a:lnTo>
                  <a:pt x="12837145" y="9242744"/>
                </a:lnTo>
                <a:lnTo>
                  <a:pt x="0" y="924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302936" y="-99643"/>
            <a:ext cx="14956364" cy="1683523"/>
            <a:chOff x="0" y="0"/>
            <a:chExt cx="19941818" cy="22446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19941818" cy="1383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55"/>
                </a:lnSpc>
              </a:pPr>
              <a:r>
                <a:rPr lang="en-US" b="true" sz="6795" u="sng">
                  <a:solidFill>
                    <a:srgbClr val="A20E2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Diagramme de classe globale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630391"/>
              <a:ext cx="19941818" cy="614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662400" y="8859319"/>
            <a:ext cx="896086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76748" y="9258300"/>
            <a:ext cx="6467390" cy="1154033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918693" y="8856911"/>
            <a:ext cx="383500" cy="97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7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-9300754" y="10287"/>
            <a:ext cx="18681134" cy="1758446"/>
            <a:chOff x="0" y="0"/>
            <a:chExt cx="1038088" cy="97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8088" cy="97715"/>
            </a:xfrm>
            <a:custGeom>
              <a:avLst/>
              <a:gdLst/>
              <a:ahLst/>
              <a:cxnLst/>
              <a:rect r="r" b="b" t="t" l="l"/>
              <a:pathLst>
                <a:path h="97715" w="1038088">
                  <a:moveTo>
                    <a:pt x="203200" y="0"/>
                  </a:moveTo>
                  <a:lnTo>
                    <a:pt x="834888" y="0"/>
                  </a:lnTo>
                  <a:lnTo>
                    <a:pt x="1038088" y="97715"/>
                  </a:lnTo>
                  <a:lnTo>
                    <a:pt x="0" y="977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E1E2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84088" cy="13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437762" y="248167"/>
            <a:ext cx="8523296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spc="2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Présentation de l'organisme d’accueil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829" y="2973148"/>
            <a:ext cx="14841086" cy="115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3352">
                <a:solidFill>
                  <a:srgbClr val="B2101F"/>
                </a:solidFill>
                <a:latin typeface="Open Sans"/>
                <a:ea typeface="Open Sans"/>
                <a:cs typeface="Open Sans"/>
                <a:sym typeface="Open Sans"/>
              </a:rPr>
              <a:t> ESPRIT-Tech</a:t>
            </a:r>
            <a:r>
              <a:rPr lang="en-US" sz="33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est l'organisation dédiée à la recherche au développement et à l'innovation </a:t>
            </a:r>
            <a:r>
              <a:rPr lang="en-US" sz="3352">
                <a:solidFill>
                  <a:srgbClr val="B2101F"/>
                </a:solidFill>
                <a:latin typeface="Open Sans"/>
                <a:ea typeface="Open Sans"/>
                <a:cs typeface="Open Sans"/>
                <a:sym typeface="Open Sans"/>
              </a:rPr>
              <a:t>(RDI)</a:t>
            </a:r>
            <a:r>
              <a:rPr lang="en-US" sz="33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créée en </a:t>
            </a:r>
            <a:r>
              <a:rPr lang="en-US" sz="3352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2010</a:t>
            </a:r>
            <a:r>
              <a:rPr lang="en-US" sz="33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84013" y="4709533"/>
            <a:ext cx="8992735" cy="390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8"/>
              </a:lnSpc>
            </a:pPr>
            <a:r>
              <a:rPr lang="en-US" sz="3156">
                <a:solidFill>
                  <a:srgbClr val="B2101F"/>
                </a:solidFill>
                <a:latin typeface="Open Sans"/>
                <a:ea typeface="Open Sans"/>
                <a:cs typeface="Open Sans"/>
                <a:sym typeface="Open Sans"/>
              </a:rPr>
              <a:t>Valeurs :</a:t>
            </a:r>
          </a:p>
          <a:p>
            <a:pPr algn="l" marL="681464" indent="-340732" lvl="1">
              <a:lnSpc>
                <a:spcPts val="4418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ntégrité scientifique</a:t>
            </a:r>
          </a:p>
          <a:p>
            <a:pPr algn="l" marL="681464" indent="-340732" lvl="1">
              <a:lnSpc>
                <a:spcPts val="4418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Collaboration et partage des connaissances</a:t>
            </a:r>
          </a:p>
          <a:p>
            <a:pPr algn="l" marL="681464" indent="-340732" lvl="1">
              <a:lnSpc>
                <a:spcPts val="4418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Engagement et responsabilité sociale</a:t>
            </a:r>
          </a:p>
          <a:p>
            <a:pPr algn="l" marL="681464" indent="-340732" lvl="1">
              <a:lnSpc>
                <a:spcPts val="4418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Transparence</a:t>
            </a:r>
          </a:p>
          <a:p>
            <a:pPr algn="l" marL="681464" indent="-340732" lvl="1">
              <a:lnSpc>
                <a:spcPts val="4418"/>
              </a:lnSpc>
              <a:buFont typeface="Arial"/>
              <a:buChar char="•"/>
            </a:pPr>
            <a:r>
              <a:rPr lang="en-US" sz="315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Développement durable</a:t>
            </a:r>
          </a:p>
          <a:p>
            <a:pPr algn="l">
              <a:lnSpc>
                <a:spcPts val="4418"/>
              </a:lnSpc>
            </a:pPr>
          </a:p>
        </p:txBody>
      </p:sp>
    </p:spTree>
  </p:cSld>
  <p:clrMapOvr>
    <a:masterClrMapping/>
  </p:clrMapOvr>
  <p:transition spd="fast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9215029" y="29337"/>
            <a:ext cx="18359029" cy="1758446"/>
            <a:chOff x="0" y="0"/>
            <a:chExt cx="1020189" cy="977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0189" cy="97715"/>
            </a:xfrm>
            <a:custGeom>
              <a:avLst/>
              <a:gdLst/>
              <a:ahLst/>
              <a:cxnLst/>
              <a:rect r="r" b="b" t="t" l="l"/>
              <a:pathLst>
                <a:path h="97715" w="1020189">
                  <a:moveTo>
                    <a:pt x="203200" y="0"/>
                  </a:moveTo>
                  <a:lnTo>
                    <a:pt x="816989" y="0"/>
                  </a:lnTo>
                  <a:lnTo>
                    <a:pt x="1020189" y="97715"/>
                  </a:lnTo>
                  <a:lnTo>
                    <a:pt x="0" y="977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E1E2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766189" cy="13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6186163" y="306419"/>
            <a:ext cx="2102503" cy="1776940"/>
          </a:xfrm>
          <a:custGeom>
            <a:avLst/>
            <a:gdLst/>
            <a:ahLst/>
            <a:cxnLst/>
            <a:rect r="r" b="b" t="t" l="l"/>
            <a:pathLst>
              <a:path h="1776940" w="2102503">
                <a:moveTo>
                  <a:pt x="0" y="0"/>
                </a:moveTo>
                <a:lnTo>
                  <a:pt x="2102503" y="0"/>
                </a:lnTo>
                <a:lnTo>
                  <a:pt x="2102503" y="1776940"/>
                </a:lnTo>
                <a:lnTo>
                  <a:pt x="0" y="177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72796" y="1862145"/>
            <a:ext cx="17078383" cy="72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1"/>
              </a:lnSpc>
            </a:pPr>
            <a:r>
              <a:rPr lang="en-US" b="true" sz="3303" spc="231">
                <a:solidFill>
                  <a:srgbClr val="6521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 projet vise à :</a:t>
            </a:r>
          </a:p>
          <a:p>
            <a:pPr algn="l" marL="713204" indent="-356602" lvl="1">
              <a:lnSpc>
                <a:spcPts val="7201"/>
              </a:lnSpc>
              <a:buFont typeface="Arial"/>
              <a:buChar char="•"/>
            </a:pP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Développer une solution intégrée pour la gestion des présences des étudiants</a:t>
            </a:r>
          </a:p>
          <a:p>
            <a:pPr algn="l" marL="713204" indent="-356602" lvl="1">
              <a:lnSpc>
                <a:spcPts val="7201"/>
              </a:lnSpc>
              <a:buFont typeface="Arial"/>
              <a:buChar char="•"/>
            </a:pP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Utilisant des technologies IoT et une application web et mobile. </a:t>
            </a:r>
          </a:p>
          <a:p>
            <a:pPr algn="ctr">
              <a:lnSpc>
                <a:spcPts val="7201"/>
              </a:lnSpc>
            </a:pPr>
            <a:r>
              <a:rPr lang="en-US" b="true" sz="3303" spc="231">
                <a:solidFill>
                  <a:srgbClr val="6521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L'objectif : </a:t>
            </a:r>
          </a:p>
          <a:p>
            <a:pPr algn="l" marL="713204" indent="-356602" lvl="1">
              <a:lnSpc>
                <a:spcPts val="7201"/>
              </a:lnSpc>
              <a:buFont typeface="Arial"/>
              <a:buChar char="•"/>
            </a:pP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oncevoir un système automatisé et précis  </a:t>
            </a:r>
          </a:p>
          <a:p>
            <a:pPr algn="l" marL="713204" indent="-356602" lvl="1">
              <a:lnSpc>
                <a:spcPts val="7201"/>
              </a:lnSpc>
              <a:buFont typeface="Arial"/>
              <a:buChar char="•"/>
            </a:pP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03" spc="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implifier le processus de suivi des présences pour les étudiants, les enseignants et l'administration universitaire.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7253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72796" y="1656225"/>
            <a:ext cx="1140530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854627" y="8706112"/>
            <a:ext cx="511632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876" y="422792"/>
            <a:ext cx="5887574" cy="77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 spc="877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4619" y="1699357"/>
            <a:ext cx="4035972" cy="4005627"/>
          </a:xfrm>
          <a:custGeom>
            <a:avLst/>
            <a:gdLst/>
            <a:ahLst/>
            <a:cxnLst/>
            <a:rect r="r" b="b" t="t" l="l"/>
            <a:pathLst>
              <a:path h="4005627" w="4035972">
                <a:moveTo>
                  <a:pt x="0" y="0"/>
                </a:moveTo>
                <a:lnTo>
                  <a:pt x="4035973" y="0"/>
                </a:lnTo>
                <a:lnTo>
                  <a:pt x="4035973" y="4005627"/>
                </a:lnTo>
                <a:lnTo>
                  <a:pt x="0" y="4005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42" t="-16742" r="-35179" b="-116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01711" y="6180795"/>
            <a:ext cx="5979420" cy="4026724"/>
            <a:chOff x="0" y="0"/>
            <a:chExt cx="120695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6954" cy="812800"/>
            </a:xfrm>
            <a:custGeom>
              <a:avLst/>
              <a:gdLst/>
              <a:ahLst/>
              <a:cxnLst/>
              <a:rect r="r" b="b" t="t" l="l"/>
              <a:pathLst>
                <a:path h="812800" w="1206954">
                  <a:moveTo>
                    <a:pt x="603477" y="0"/>
                  </a:moveTo>
                  <a:cubicBezTo>
                    <a:pt x="270186" y="0"/>
                    <a:pt x="0" y="181951"/>
                    <a:pt x="0" y="406400"/>
                  </a:cubicBezTo>
                  <a:cubicBezTo>
                    <a:pt x="0" y="630849"/>
                    <a:pt x="270186" y="812800"/>
                    <a:pt x="603477" y="812800"/>
                  </a:cubicBezTo>
                  <a:cubicBezTo>
                    <a:pt x="936768" y="812800"/>
                    <a:pt x="1206954" y="630849"/>
                    <a:pt x="1206954" y="406400"/>
                  </a:cubicBezTo>
                  <a:cubicBezTo>
                    <a:pt x="1206954" y="181951"/>
                    <a:pt x="936768" y="0"/>
                    <a:pt x="603477" y="0"/>
                  </a:cubicBez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E8E8E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3152" y="38100"/>
              <a:ext cx="98065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96849" y="2875334"/>
            <a:ext cx="6153260" cy="3942598"/>
            <a:chOff x="0" y="0"/>
            <a:chExt cx="1181430" cy="7569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1430" cy="756981"/>
            </a:xfrm>
            <a:custGeom>
              <a:avLst/>
              <a:gdLst/>
              <a:ahLst/>
              <a:cxnLst/>
              <a:rect r="r" b="b" t="t" l="l"/>
              <a:pathLst>
                <a:path h="756981" w="1181430">
                  <a:moveTo>
                    <a:pt x="590715" y="0"/>
                  </a:moveTo>
                  <a:cubicBezTo>
                    <a:pt x="264472" y="0"/>
                    <a:pt x="0" y="169456"/>
                    <a:pt x="0" y="378491"/>
                  </a:cubicBezTo>
                  <a:cubicBezTo>
                    <a:pt x="0" y="587525"/>
                    <a:pt x="264472" y="756981"/>
                    <a:pt x="590715" y="756981"/>
                  </a:cubicBezTo>
                  <a:cubicBezTo>
                    <a:pt x="916958" y="756981"/>
                    <a:pt x="1181430" y="587525"/>
                    <a:pt x="1181430" y="378491"/>
                  </a:cubicBezTo>
                  <a:cubicBezTo>
                    <a:pt x="1181430" y="169456"/>
                    <a:pt x="916958" y="0"/>
                    <a:pt x="590715" y="0"/>
                  </a:cubicBez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E8E8E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0759" y="32867"/>
              <a:ext cx="959912" cy="653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179" y="3179048"/>
            <a:ext cx="5467532" cy="3928905"/>
            <a:chOff x="0" y="0"/>
            <a:chExt cx="1178044" cy="8465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8044" cy="846529"/>
            </a:xfrm>
            <a:custGeom>
              <a:avLst/>
              <a:gdLst/>
              <a:ahLst/>
              <a:cxnLst/>
              <a:rect r="r" b="b" t="t" l="l"/>
              <a:pathLst>
                <a:path h="846529" w="1178044">
                  <a:moveTo>
                    <a:pt x="589022" y="0"/>
                  </a:moveTo>
                  <a:cubicBezTo>
                    <a:pt x="263714" y="0"/>
                    <a:pt x="0" y="189502"/>
                    <a:pt x="0" y="423264"/>
                  </a:cubicBezTo>
                  <a:cubicBezTo>
                    <a:pt x="0" y="657027"/>
                    <a:pt x="263714" y="846529"/>
                    <a:pt x="589022" y="846529"/>
                  </a:cubicBezTo>
                  <a:cubicBezTo>
                    <a:pt x="914330" y="846529"/>
                    <a:pt x="1178044" y="657027"/>
                    <a:pt x="1178044" y="423264"/>
                  </a:cubicBezTo>
                  <a:cubicBezTo>
                    <a:pt x="1178044" y="189502"/>
                    <a:pt x="914330" y="0"/>
                    <a:pt x="589022" y="0"/>
                  </a:cubicBezTo>
                  <a:close/>
                </a:path>
              </a:pathLst>
            </a:custGeom>
            <a:solidFill>
              <a:srgbClr val="D9D9D9"/>
            </a:solidFill>
            <a:ln w="38100" cap="sq">
              <a:solidFill>
                <a:srgbClr val="E8E8E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0442" y="41262"/>
              <a:ext cx="957161" cy="725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1142078">
            <a:off x="7883706" y="6166864"/>
            <a:ext cx="1109677" cy="1109677"/>
          </a:xfrm>
          <a:custGeom>
            <a:avLst/>
            <a:gdLst/>
            <a:ahLst/>
            <a:cxnLst/>
            <a:rect r="r" b="b" t="t" l="l"/>
            <a:pathLst>
              <a:path h="1109677" w="1109677">
                <a:moveTo>
                  <a:pt x="0" y="0"/>
                </a:moveTo>
                <a:lnTo>
                  <a:pt x="1109677" y="0"/>
                </a:lnTo>
                <a:lnTo>
                  <a:pt x="1109677" y="1109678"/>
                </a:lnTo>
                <a:lnTo>
                  <a:pt x="0" y="110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345242" y="3454032"/>
            <a:ext cx="672029" cy="672029"/>
          </a:xfrm>
          <a:custGeom>
            <a:avLst/>
            <a:gdLst/>
            <a:ahLst/>
            <a:cxnLst/>
            <a:rect r="r" b="b" t="t" l="l"/>
            <a:pathLst>
              <a:path h="672029" w="672029">
                <a:moveTo>
                  <a:pt x="0" y="0"/>
                </a:moveTo>
                <a:lnTo>
                  <a:pt x="672030" y="0"/>
                </a:lnTo>
                <a:lnTo>
                  <a:pt x="672030" y="672029"/>
                </a:lnTo>
                <a:lnTo>
                  <a:pt x="0" y="67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5400000">
            <a:off x="14147868" y="2907599"/>
            <a:ext cx="1051222" cy="1385702"/>
          </a:xfrm>
          <a:custGeom>
            <a:avLst/>
            <a:gdLst/>
            <a:ahLst/>
            <a:cxnLst/>
            <a:rect r="r" b="b" t="t" l="l"/>
            <a:pathLst>
              <a:path h="1385702" w="1051222">
                <a:moveTo>
                  <a:pt x="0" y="0"/>
                </a:moveTo>
                <a:lnTo>
                  <a:pt x="1051222" y="0"/>
                </a:lnTo>
                <a:lnTo>
                  <a:pt x="1051222" y="1385702"/>
                </a:lnTo>
                <a:lnTo>
                  <a:pt x="0" y="138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0" y="3695118"/>
            <a:ext cx="5362514" cy="2751351"/>
            <a:chOff x="0" y="0"/>
            <a:chExt cx="7150019" cy="366846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7150019" cy="765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43"/>
                </a:lnSpc>
                <a:spcBef>
                  <a:spcPct val="0"/>
                </a:spcBef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929602"/>
              <a:ext cx="7150019" cy="273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b="true" sz="2940">
                  <a:solidFill>
                    <a:srgbClr val="E8223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Ineffic</a:t>
              </a:r>
              <a:r>
                <a:rPr lang="en-US" b="true" sz="2940" u="none">
                  <a:solidFill>
                    <a:srgbClr val="E8223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acité</a:t>
              </a:r>
              <a:r>
                <a:rPr lang="en-US" b="true" sz="2940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des </a:t>
              </a:r>
              <a:r>
                <a:rPr lang="en-US" b="true" sz="2940" u="none">
                  <a:solidFill>
                    <a:srgbClr val="F08E2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méthodes manuelles</a:t>
              </a:r>
              <a:r>
                <a:rPr lang="en-US" b="true" sz="2940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de suivi des absences</a:t>
              </a:r>
            </a:p>
            <a:p>
              <a:pPr algn="ctr">
                <a:lnSpc>
                  <a:spcPts val="4116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6731688" y="8125978"/>
            <a:ext cx="4063694" cy="55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5843132" y="6784767"/>
            <a:ext cx="5661798" cy="2818779"/>
            <a:chOff x="0" y="0"/>
            <a:chExt cx="7549064" cy="3758372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"/>
              <a:ext cx="7549064" cy="741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55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900475"/>
              <a:ext cx="7549064" cy="2857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4"/>
                </a:lnSpc>
              </a:pPr>
              <a:r>
                <a:rPr lang="en-US" b="true" sz="3082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Nécessité d'une </a:t>
              </a:r>
              <a:r>
                <a:rPr lang="en-US" b="true" sz="3082">
                  <a:solidFill>
                    <a:srgbClr val="00BF63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solution automatisée</a:t>
              </a:r>
              <a:r>
                <a:rPr lang="en-US" b="true" sz="3082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pour une gestion plus </a:t>
              </a:r>
              <a:r>
                <a:rPr lang="en-US" b="true" sz="3082">
                  <a:solidFill>
                    <a:srgbClr val="F08E2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précise</a:t>
              </a:r>
              <a:r>
                <a:rPr lang="en-US" b="true" sz="3082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et </a:t>
              </a:r>
              <a:r>
                <a:rPr lang="en-US" b="true" sz="3082">
                  <a:solidFill>
                    <a:srgbClr val="F08E2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efficace</a:t>
              </a:r>
            </a:p>
            <a:p>
              <a:pPr algn="ctr">
                <a:lnSpc>
                  <a:spcPts val="431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685682" y="3349673"/>
            <a:ext cx="5975593" cy="2413509"/>
            <a:chOff x="0" y="0"/>
            <a:chExt cx="7967458" cy="3218012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9525"/>
              <a:ext cx="7967458" cy="908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46"/>
                </a:lnSpc>
                <a:spcBef>
                  <a:spcPct val="0"/>
                </a:spcBef>
              </a:pP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130153"/>
              <a:ext cx="7967458" cy="2087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3"/>
                </a:lnSpc>
              </a:pPr>
              <a:r>
                <a:rPr lang="en-US" b="true" sz="30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Besoin de </a:t>
              </a:r>
              <a:r>
                <a:rPr lang="en-US" b="true" sz="3038">
                  <a:solidFill>
                    <a:srgbClr val="00BF63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technologies</a:t>
              </a:r>
              <a:r>
                <a:rPr lang="en-US" b="true" sz="3038">
                  <a:solidFill>
                    <a:srgbClr val="24B7E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b="true" sz="3038">
                  <a:solidFill>
                    <a:srgbClr val="00BF63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avancées</a:t>
              </a:r>
              <a:r>
                <a:rPr lang="en-US" b="true" sz="30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pour relever ce défi</a:t>
              </a:r>
            </a:p>
            <a:p>
              <a:pPr algn="ctr">
                <a:lnSpc>
                  <a:spcPts val="4253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839188" y="8762729"/>
            <a:ext cx="542510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43" id="43"/>
          <p:cNvGrpSpPr/>
          <p:nvPr/>
        </p:nvGrpSpPr>
        <p:grpSpPr>
          <a:xfrm rot="-10800000">
            <a:off x="-9215029" y="29337"/>
            <a:ext cx="18359029" cy="1758446"/>
            <a:chOff x="0" y="0"/>
            <a:chExt cx="1020189" cy="9771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20189" cy="97715"/>
            </a:xfrm>
            <a:custGeom>
              <a:avLst/>
              <a:gdLst/>
              <a:ahLst/>
              <a:cxnLst/>
              <a:rect r="r" b="b" t="t" l="l"/>
              <a:pathLst>
                <a:path h="97715" w="1020189">
                  <a:moveTo>
                    <a:pt x="203200" y="0"/>
                  </a:moveTo>
                  <a:lnTo>
                    <a:pt x="816989" y="0"/>
                  </a:lnTo>
                  <a:lnTo>
                    <a:pt x="1020189" y="97715"/>
                  </a:lnTo>
                  <a:lnTo>
                    <a:pt x="0" y="977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E1E2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27000" y="-38100"/>
              <a:ext cx="766189" cy="13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87876" y="422792"/>
            <a:ext cx="5887574" cy="77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 spc="877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Problématique</a:t>
            </a:r>
          </a:p>
        </p:txBody>
      </p:sp>
    </p:spTree>
  </p:cSld>
  <p:clrMapOvr>
    <a:masterClrMapping/>
  </p:clrMapOvr>
  <p:transition spd="fast">
    <p:cover dir="r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67" y="6237400"/>
            <a:ext cx="546724" cy="489070"/>
          </a:xfrm>
          <a:custGeom>
            <a:avLst/>
            <a:gdLst/>
            <a:ahLst/>
            <a:cxnLst/>
            <a:rect r="r" b="b" t="t" l="l"/>
            <a:pathLst>
              <a:path h="489070" w="546724">
                <a:moveTo>
                  <a:pt x="0" y="0"/>
                </a:moveTo>
                <a:lnTo>
                  <a:pt x="546725" y="0"/>
                </a:lnTo>
                <a:lnTo>
                  <a:pt x="546725" y="489070"/>
                </a:lnTo>
                <a:lnTo>
                  <a:pt x="0" y="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-9215029" y="0"/>
            <a:ext cx="19572855" cy="1758446"/>
            <a:chOff x="0" y="0"/>
            <a:chExt cx="1087640" cy="977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7640" cy="97715"/>
            </a:xfrm>
            <a:custGeom>
              <a:avLst/>
              <a:gdLst/>
              <a:ahLst/>
              <a:cxnLst/>
              <a:rect r="r" b="b" t="t" l="l"/>
              <a:pathLst>
                <a:path h="97715" w="1087640">
                  <a:moveTo>
                    <a:pt x="203200" y="0"/>
                  </a:moveTo>
                  <a:lnTo>
                    <a:pt x="884440" y="0"/>
                  </a:lnTo>
                  <a:lnTo>
                    <a:pt x="1087640" y="97715"/>
                  </a:lnTo>
                  <a:lnTo>
                    <a:pt x="0" y="977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E1E2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833640" cy="13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824825" y="8725162"/>
            <a:ext cx="571236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151" y="393455"/>
            <a:ext cx="7951079" cy="77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 spc="877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Etude de l’existant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79893" y="3224278"/>
            <a:ext cx="14385239" cy="355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7"/>
              </a:lnSpc>
            </a:pPr>
            <a:r>
              <a:rPr lang="en-US" b="true" sz="3895" spc="42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 Applications desktop de Gestion des Absences </a:t>
            </a:r>
          </a:p>
          <a:p>
            <a:pPr algn="ctr">
              <a:lnSpc>
                <a:spcPts val="9737"/>
              </a:lnSpc>
            </a:pPr>
            <a:r>
              <a:rPr lang="en-US" b="true" sz="3895" spc="42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Systèmes de Reconnaissance Biométrique</a:t>
            </a:r>
          </a:p>
          <a:p>
            <a:pPr algn="ctr">
              <a:lnSpc>
                <a:spcPts val="9737"/>
              </a:lnSpc>
            </a:pPr>
            <a:r>
              <a:rPr lang="en-US" b="true" sz="3895" spc="42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 Plateformes Cloud pour la Gestion des Absences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22867" y="5003557"/>
            <a:ext cx="546724" cy="489070"/>
          </a:xfrm>
          <a:custGeom>
            <a:avLst/>
            <a:gdLst/>
            <a:ahLst/>
            <a:cxnLst/>
            <a:rect r="r" b="b" t="t" l="l"/>
            <a:pathLst>
              <a:path h="489070" w="546724">
                <a:moveTo>
                  <a:pt x="0" y="0"/>
                </a:moveTo>
                <a:lnTo>
                  <a:pt x="546725" y="0"/>
                </a:lnTo>
                <a:lnTo>
                  <a:pt x="546725" y="489070"/>
                </a:lnTo>
                <a:lnTo>
                  <a:pt x="0" y="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2867" y="3772460"/>
            <a:ext cx="546724" cy="489070"/>
          </a:xfrm>
          <a:custGeom>
            <a:avLst/>
            <a:gdLst/>
            <a:ahLst/>
            <a:cxnLst/>
            <a:rect r="r" b="b" t="t" l="l"/>
            <a:pathLst>
              <a:path h="489070" w="546724">
                <a:moveTo>
                  <a:pt x="0" y="0"/>
                </a:moveTo>
                <a:lnTo>
                  <a:pt x="546725" y="0"/>
                </a:lnTo>
                <a:lnTo>
                  <a:pt x="546725" y="489070"/>
                </a:lnTo>
                <a:lnTo>
                  <a:pt x="0" y="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8743" y="9446087"/>
            <a:ext cx="5765006" cy="1028700"/>
            <a:chOff x="0" y="0"/>
            <a:chExt cx="104969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375597" y="2146725"/>
          <a:ext cx="15734846" cy="7110413"/>
        </p:xfrm>
        <a:graphic>
          <a:graphicData uri="http://schemas.openxmlformats.org/drawingml/2006/table">
            <a:tbl>
              <a:tblPr/>
              <a:tblGrid>
                <a:gridCol w="3541467"/>
                <a:gridCol w="6948430"/>
                <a:gridCol w="5244949"/>
              </a:tblGrid>
              <a:tr h="940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Solution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Référence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4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Classcraft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Classcraft est une </a:t>
                      </a:r>
                      <a:r>
                        <a:rPr lang="en-US" sz="1799" b="true">
                          <a:solidFill>
                            <a:srgbClr val="A20E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plateforme éducative</a:t>
                      </a: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qui propose des fonctionnalités de </a:t>
                      </a:r>
                      <a:r>
                        <a:rPr lang="en-US" sz="1799" b="true">
                          <a:solidFill>
                            <a:srgbClr val="A20E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gestion de classe</a:t>
                      </a: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, y compris le suivi des présences. Les enseignants peuvent enregistrer les absences et générer des rapports.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</a:t>
                      </a: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  <a:hlinkClick r:id="rId2" tooltip="https://www.classcraft.com/about/"/>
                        </a:rPr>
                        <a:t>https://www.classcraft.com/about/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55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Jibble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une </a:t>
                      </a:r>
                      <a:r>
                        <a:rPr lang="en-US" sz="1799" b="true">
                          <a:solidFill>
                            <a:srgbClr val="A20E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application</a:t>
                      </a: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qui offre des fonctionnalités de suivi du temps pour la gestion des présences et des heures de travail. Elle est souvent</a:t>
                      </a:r>
                      <a:r>
                        <a:rPr lang="en-US" sz="1799" b="true">
                          <a:solidFill>
                            <a:srgbClr val="A20E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utilisée par les entreprises </a:t>
                      </a: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pour surveiller le temps passé par les employés sur leurs tâches, projets et pour </a:t>
                      </a:r>
                      <a:r>
                        <a:rPr lang="en-US" sz="1799" b="true">
                          <a:solidFill>
                            <a:srgbClr val="A20E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enregistrer les heures de travail.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</a:t>
                      </a:r>
                      <a:r>
                        <a:rPr lang="en-US" b="true" sz="1999" i="true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  <a:hlinkClick r:id="rId3" tooltip="https://www.jibble.io/fr/logiciel-de-gestion-des-absences-des-etudiants"/>
                        </a:rPr>
                        <a:t>https://www.jibble.io/fr/logiciel-de-gestion-des-absences-des-etudiants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43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Eduka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2A2E3A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Un système de gestion scolaire qui peut offrir des modules de suivi des absences, de gestion des notes et d'autres fonctionnalités liées à la vie scolaire.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</a:t>
                      </a:r>
                      <a:r>
                        <a:rPr lang="en-US" sz="1999" b="true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  <a:hlinkClick r:id="rId4" tooltip="https://www.edukasoftware.com"/>
                        </a:rPr>
                        <a:t>https://www.edukasoftware.com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97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3454202" y="3471895"/>
            <a:ext cx="928316" cy="928316"/>
          </a:xfrm>
          <a:custGeom>
            <a:avLst/>
            <a:gdLst/>
            <a:ahLst/>
            <a:cxnLst/>
            <a:rect r="r" b="b" t="t" l="l"/>
            <a:pathLst>
              <a:path h="928316" w="928316">
                <a:moveTo>
                  <a:pt x="0" y="0"/>
                </a:moveTo>
                <a:lnTo>
                  <a:pt x="928316" y="0"/>
                </a:lnTo>
                <a:lnTo>
                  <a:pt x="928316" y="928316"/>
                </a:lnTo>
                <a:lnTo>
                  <a:pt x="0" y="92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8015" y="7886544"/>
            <a:ext cx="851195" cy="851195"/>
          </a:xfrm>
          <a:custGeom>
            <a:avLst/>
            <a:gdLst/>
            <a:ahLst/>
            <a:cxnLst/>
            <a:rect r="r" b="b" t="t" l="l"/>
            <a:pathLst>
              <a:path h="851195" w="851195">
                <a:moveTo>
                  <a:pt x="0" y="0"/>
                </a:moveTo>
                <a:lnTo>
                  <a:pt x="851195" y="0"/>
                </a:lnTo>
                <a:lnTo>
                  <a:pt x="851195" y="851195"/>
                </a:lnTo>
                <a:lnTo>
                  <a:pt x="0" y="851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08015" y="5701931"/>
            <a:ext cx="1020688" cy="1020688"/>
          </a:xfrm>
          <a:custGeom>
            <a:avLst/>
            <a:gdLst/>
            <a:ahLst/>
            <a:cxnLst/>
            <a:rect r="r" b="b" t="t" l="l"/>
            <a:pathLst>
              <a:path h="1020688" w="1020688">
                <a:moveTo>
                  <a:pt x="0" y="0"/>
                </a:moveTo>
                <a:lnTo>
                  <a:pt x="1020689" y="0"/>
                </a:lnTo>
                <a:lnTo>
                  <a:pt x="1020689" y="1020688"/>
                </a:lnTo>
                <a:lnTo>
                  <a:pt x="0" y="1020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-9215029" y="-172330"/>
            <a:ext cx="19572855" cy="1758446"/>
            <a:chOff x="0" y="0"/>
            <a:chExt cx="1087640" cy="977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7640" cy="97715"/>
            </a:xfrm>
            <a:custGeom>
              <a:avLst/>
              <a:gdLst/>
              <a:ahLst/>
              <a:cxnLst/>
              <a:rect r="r" b="b" t="t" l="l"/>
              <a:pathLst>
                <a:path h="97715" w="1087640">
                  <a:moveTo>
                    <a:pt x="203200" y="0"/>
                  </a:moveTo>
                  <a:lnTo>
                    <a:pt x="884440" y="0"/>
                  </a:lnTo>
                  <a:lnTo>
                    <a:pt x="1087640" y="97715"/>
                  </a:lnTo>
                  <a:lnTo>
                    <a:pt x="0" y="977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E1E2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-38100"/>
              <a:ext cx="833640" cy="13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15537" y="10075227"/>
            <a:ext cx="1597069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-1343907" y="8893044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6834229" y="8762729"/>
            <a:ext cx="552428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777" y="36439"/>
            <a:ext cx="7920733" cy="14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spc="799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Exemples des applications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805853" y="4424183"/>
            <a:ext cx="2428579" cy="0"/>
          </a:xfrm>
          <a:prstGeom prst="line">
            <a:avLst/>
          </a:prstGeom>
          <a:ln cap="flat" w="38100">
            <a:solidFill>
              <a:srgbClr val="24B7E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1454311" y="4375886"/>
            <a:ext cx="1498893" cy="11199"/>
          </a:xfrm>
          <a:prstGeom prst="line">
            <a:avLst/>
          </a:prstGeom>
          <a:ln cap="flat" w="38100">
            <a:solidFill>
              <a:srgbClr val="24B7E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5805853" y="3522615"/>
            <a:ext cx="2428579" cy="0"/>
          </a:xfrm>
          <a:prstGeom prst="line">
            <a:avLst/>
          </a:prstGeom>
          <a:ln cap="flat" w="38100">
            <a:solidFill>
              <a:srgbClr val="24B7E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7217742" y="9337955"/>
            <a:ext cx="2924606" cy="712723"/>
            <a:chOff x="0" y="0"/>
            <a:chExt cx="857426" cy="2089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7426" cy="208954"/>
            </a:xfrm>
            <a:custGeom>
              <a:avLst/>
              <a:gdLst/>
              <a:ahLst/>
              <a:cxnLst/>
              <a:rect r="r" b="b" t="t" l="l"/>
              <a:pathLst>
                <a:path h="208954" w="857426">
                  <a:moveTo>
                    <a:pt x="104477" y="0"/>
                  </a:moveTo>
                  <a:lnTo>
                    <a:pt x="752949" y="0"/>
                  </a:lnTo>
                  <a:cubicBezTo>
                    <a:pt x="780658" y="0"/>
                    <a:pt x="807232" y="11007"/>
                    <a:pt x="826825" y="30601"/>
                  </a:cubicBezTo>
                  <a:cubicBezTo>
                    <a:pt x="846418" y="50194"/>
                    <a:pt x="857426" y="76768"/>
                    <a:pt x="857426" y="104477"/>
                  </a:cubicBezTo>
                  <a:lnTo>
                    <a:pt x="857426" y="104477"/>
                  </a:lnTo>
                  <a:cubicBezTo>
                    <a:pt x="857426" y="132186"/>
                    <a:pt x="846418" y="158760"/>
                    <a:pt x="826825" y="178353"/>
                  </a:cubicBezTo>
                  <a:cubicBezTo>
                    <a:pt x="807232" y="197946"/>
                    <a:pt x="780658" y="208954"/>
                    <a:pt x="752949" y="208954"/>
                  </a:cubicBezTo>
                  <a:lnTo>
                    <a:pt x="104477" y="208954"/>
                  </a:lnTo>
                  <a:cubicBezTo>
                    <a:pt x="76768" y="208954"/>
                    <a:pt x="50194" y="197946"/>
                    <a:pt x="30601" y="178353"/>
                  </a:cubicBezTo>
                  <a:cubicBezTo>
                    <a:pt x="11007" y="158760"/>
                    <a:pt x="0" y="132186"/>
                    <a:pt x="0" y="104477"/>
                  </a:cubicBezTo>
                  <a:lnTo>
                    <a:pt x="0" y="104477"/>
                  </a:lnTo>
                  <a:cubicBezTo>
                    <a:pt x="0" y="76768"/>
                    <a:pt x="11007" y="50194"/>
                    <a:pt x="30601" y="30601"/>
                  </a:cubicBezTo>
                  <a:cubicBezTo>
                    <a:pt x="50194" y="11007"/>
                    <a:pt x="76768" y="0"/>
                    <a:pt x="104477" y="0"/>
                  </a:cubicBezTo>
                  <a:close/>
                </a:path>
              </a:pathLst>
            </a:custGeom>
            <a:solidFill>
              <a:srgbClr val="00BF1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57426" cy="275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Prix : 64 TND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9645270" y="8603767"/>
            <a:ext cx="1424988" cy="1510103"/>
          </a:xfrm>
          <a:custGeom>
            <a:avLst/>
            <a:gdLst/>
            <a:ahLst/>
            <a:cxnLst/>
            <a:rect r="r" b="b" t="t" l="l"/>
            <a:pathLst>
              <a:path h="1510103" w="1424988">
                <a:moveTo>
                  <a:pt x="0" y="0"/>
                </a:moveTo>
                <a:lnTo>
                  <a:pt x="1424988" y="0"/>
                </a:lnTo>
                <a:lnTo>
                  <a:pt x="1424988" y="1510103"/>
                </a:lnTo>
                <a:lnTo>
                  <a:pt x="0" y="151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812708" y="8762729"/>
            <a:ext cx="595470" cy="122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87538" y="3255214"/>
            <a:ext cx="188505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Electronique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53205" y="4169915"/>
            <a:ext cx="395531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forme de produit( Boitier 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89680" y="3078910"/>
            <a:ext cx="482962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RFID 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 Radio-frequency identification)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90625" y="6379535"/>
            <a:ext cx="15784008" cy="1790611"/>
            <a:chOff x="0" y="0"/>
            <a:chExt cx="21045344" cy="238748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68690"/>
              <a:ext cx="431328" cy="483505"/>
            </a:xfrm>
            <a:custGeom>
              <a:avLst/>
              <a:gdLst/>
              <a:ahLst/>
              <a:cxnLst/>
              <a:rect r="r" b="b" t="t" l="l"/>
              <a:pathLst>
                <a:path h="483505" w="431328">
                  <a:moveTo>
                    <a:pt x="0" y="0"/>
                  </a:moveTo>
                  <a:lnTo>
                    <a:pt x="431328" y="0"/>
                  </a:lnTo>
                  <a:lnTo>
                    <a:pt x="431328" y="483505"/>
                  </a:lnTo>
                  <a:lnTo>
                    <a:pt x="0" y="48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80528" y="1018977"/>
              <a:ext cx="431328" cy="483505"/>
            </a:xfrm>
            <a:custGeom>
              <a:avLst/>
              <a:gdLst/>
              <a:ahLst/>
              <a:cxnLst/>
              <a:rect r="r" b="b" t="t" l="l"/>
              <a:pathLst>
                <a:path h="483505" w="431328">
                  <a:moveTo>
                    <a:pt x="0" y="0"/>
                  </a:moveTo>
                  <a:lnTo>
                    <a:pt x="431328" y="0"/>
                  </a:lnTo>
                  <a:lnTo>
                    <a:pt x="431328" y="483505"/>
                  </a:lnTo>
                  <a:lnTo>
                    <a:pt x="0" y="48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785934" y="1875175"/>
              <a:ext cx="431328" cy="483505"/>
            </a:xfrm>
            <a:custGeom>
              <a:avLst/>
              <a:gdLst/>
              <a:ahLst/>
              <a:cxnLst/>
              <a:rect r="r" b="b" t="t" l="l"/>
              <a:pathLst>
                <a:path h="483505" w="431328">
                  <a:moveTo>
                    <a:pt x="0" y="0"/>
                  </a:moveTo>
                  <a:lnTo>
                    <a:pt x="431329" y="0"/>
                  </a:lnTo>
                  <a:lnTo>
                    <a:pt x="431329" y="483504"/>
                  </a:lnTo>
                  <a:lnTo>
                    <a:pt x="0" y="48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668519" y="-57150"/>
              <a:ext cx="20376825" cy="1401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85"/>
                </a:lnSpc>
                <a:spcBef>
                  <a:spcPct val="0"/>
                </a:spcBef>
              </a:pPr>
              <a:r>
                <a:rPr lang="en-US" b="true" sz="306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un système automatisé et précis qui assure le processus de suivi des présences .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963498" y="838739"/>
              <a:ext cx="18991218" cy="6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2"/>
                </a:lnSpc>
              </a:pPr>
              <a:r>
                <a:rPr lang="en-US" sz="279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L’integration de l’IA qui  simplifie la prediction de l’absence selon les contraintes .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107460" y="1764571"/>
              <a:ext cx="17807666" cy="6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2"/>
                </a:lnSpc>
              </a:pPr>
              <a:r>
                <a:rPr lang="en-US" sz="2794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Produit de faible coût, ce qui le rend accessible et économiquement viable .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02151" y="393455"/>
            <a:ext cx="7951079" cy="77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 spc="877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Proposée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8234432" y="2973275"/>
            <a:ext cx="3219571" cy="1803136"/>
          </a:xfrm>
          <a:custGeom>
            <a:avLst/>
            <a:gdLst/>
            <a:ahLst/>
            <a:cxnLst/>
            <a:rect r="r" b="b" t="t" l="l"/>
            <a:pathLst>
              <a:path h="1803136" w="3219571">
                <a:moveTo>
                  <a:pt x="0" y="0"/>
                </a:moveTo>
                <a:lnTo>
                  <a:pt x="3219571" y="0"/>
                </a:lnTo>
                <a:lnTo>
                  <a:pt x="3219571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808" r="0" b="-34745"/>
            </a:stretch>
          </a:blipFill>
        </p:spPr>
      </p:sp>
      <p:sp>
        <p:nvSpPr>
          <p:cNvPr name="AutoShape 42" id="42"/>
          <p:cNvSpPr/>
          <p:nvPr/>
        </p:nvSpPr>
        <p:spPr>
          <a:xfrm flipH="true">
            <a:off x="11454311" y="3505630"/>
            <a:ext cx="1335369" cy="0"/>
          </a:xfrm>
          <a:prstGeom prst="line">
            <a:avLst/>
          </a:prstGeom>
          <a:ln cap="flat" w="38100">
            <a:solidFill>
              <a:srgbClr val="24B7E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3" id="43"/>
          <p:cNvSpPr txBox="true"/>
          <p:nvPr/>
        </p:nvSpPr>
        <p:spPr>
          <a:xfrm rot="0">
            <a:off x="1352373" y="4031185"/>
            <a:ext cx="423053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Slogan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(l’exigence de l'intelligence artificielle)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0988" y="9502515"/>
            <a:ext cx="5765006" cy="1028700"/>
            <a:chOff x="0" y="0"/>
            <a:chExt cx="7686674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76797" y="9444942"/>
            <a:ext cx="5765006" cy="1028700"/>
            <a:chOff x="0" y="0"/>
            <a:chExt cx="7686674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37870" y="9443237"/>
            <a:ext cx="5765006" cy="1028700"/>
            <a:chOff x="0" y="0"/>
            <a:chExt cx="7686674" cy="13716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67491" y="9636443"/>
            <a:ext cx="5765006" cy="1028700"/>
            <a:chOff x="0" y="0"/>
            <a:chExt cx="1049690" cy="187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29851" y="9358819"/>
            <a:ext cx="6467390" cy="1154033"/>
            <a:chOff x="0" y="0"/>
            <a:chExt cx="1049690" cy="1873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15250" y="9258300"/>
            <a:ext cx="6467390" cy="1154033"/>
            <a:chOff x="0" y="0"/>
            <a:chExt cx="1049690" cy="187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326111" y="1967840"/>
            <a:ext cx="13499378" cy="8319160"/>
          </a:xfrm>
          <a:custGeom>
            <a:avLst/>
            <a:gdLst/>
            <a:ahLst/>
            <a:cxnLst/>
            <a:rect r="r" b="b" t="t" l="l"/>
            <a:pathLst>
              <a:path h="8319160" w="13499378">
                <a:moveTo>
                  <a:pt x="0" y="0"/>
                </a:moveTo>
                <a:lnTo>
                  <a:pt x="13499378" y="0"/>
                </a:lnTo>
                <a:lnTo>
                  <a:pt x="13499378" y="8319160"/>
                </a:lnTo>
                <a:lnTo>
                  <a:pt x="0" y="8319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403916" y="8737739"/>
            <a:ext cx="1413054" cy="141305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9E1E2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911290" y="8859319"/>
            <a:ext cx="398305" cy="10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</a:pPr>
            <a:r>
              <a:rPr lang="en-US" sz="6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name="Group 31" id="31"/>
          <p:cNvGrpSpPr/>
          <p:nvPr/>
        </p:nvGrpSpPr>
        <p:grpSpPr>
          <a:xfrm rot="-10800000">
            <a:off x="-8362541" y="-1458108"/>
            <a:ext cx="18391844" cy="3047193"/>
            <a:chOff x="0" y="0"/>
            <a:chExt cx="1479478" cy="2451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79478" cy="245123"/>
            </a:xfrm>
            <a:custGeom>
              <a:avLst/>
              <a:gdLst/>
              <a:ahLst/>
              <a:cxnLst/>
              <a:rect r="r" b="b" t="t" l="l"/>
              <a:pathLst>
                <a:path h="245123" w="1479478">
                  <a:moveTo>
                    <a:pt x="203200" y="0"/>
                  </a:moveTo>
                  <a:lnTo>
                    <a:pt x="1276278" y="0"/>
                  </a:lnTo>
                  <a:lnTo>
                    <a:pt x="1479478" y="245123"/>
                  </a:lnTo>
                  <a:lnTo>
                    <a:pt x="0" y="2451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-38100"/>
              <a:ext cx="1225478" cy="283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0" y="68908"/>
            <a:ext cx="7951079" cy="134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 spc="76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Principe de fonctionnement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DAGDRFaDR5w</dc:identifier>
  <dcterms:modified xsi:type="dcterms:W3CDTF">2011-08-01T06:04:30Z</dcterms:modified>
  <cp:revision>1</cp:revision>
  <dc:title>Système IAOT de gestion des absences des étudiants</dc:title>
</cp:coreProperties>
</file>